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</p:sldIdLst>
  <p:sldSz cx="12192000" cy="6858000"/>
  <p:notesSz cx="6858000" cy="9144000"/>
  <p:embeddedFontLst>
    <p:embeddedFont>
      <p:font typeface="Calibri" panose="020F0502020204030204" pitchFamily="34" charset="0"/>
      <p:regular r:id="rId131"/>
      <p:bold r:id="rId132"/>
      <p:italic r:id="rId133"/>
      <p:boldItalic r:id="rId1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9" roundtripDataSignature="AMtx7mjwWtjMeDbpNSzil31p2w6Mri1C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1B6D94-C5DE-4BEA-A561-84232AE76B24}">
  <a:tblStyle styleId="{741B6D94-C5DE-4BEA-A561-84232AE76B2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2E8"/>
          </a:solidFill>
        </a:fill>
      </a:tcStyle>
    </a:wholeTbl>
    <a:band1H>
      <a:tcTxStyle/>
      <a:tcStyle>
        <a:tcBdr/>
        <a:fill>
          <a:solidFill>
            <a:srgbClr val="F2E4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E4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DF3176-98C9-4A0C-A6B0-A427D86F3D1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tcBdr/>
        <a:fill>
          <a:solidFill>
            <a:srgbClr val="D8DD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DD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4.fntdata"/><Relationship Id="rId139" Type="http://customschemas.google.com/relationships/presentationmetadata" Target="meta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2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5" name="Google Shape;1075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&lt;title&gt;刪除訂單&lt;/title&gt;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&lt;h1&gt;刪除訂單&lt;/h1&gt;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"form"&gt;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產品名稱：&lt;span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"product_name"&gt;&lt;/span&gt;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訂單日期：&lt;span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"sheet_date"&gt;&lt;/span&gt;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訂單編號：&lt;span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"sheet_number"&gt;&lt;/span&gt;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客戶：&lt;span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"custom_name"&gt;&lt;/span&gt;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id="submitbtn" value="送出"&gt;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id;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urlParams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URLSearchParams(window.location.search);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console.log(urlParams.has('id'));//確認id存在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console.log(urlParams.get('id'));//抓id值下來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if(urlParams.has('id')){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id=urlParams.get('id');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custom_id;//空的顧客id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productId;//空的產品id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"http://localhost:8080/Test/restservices/sheet/search/id/"+id,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$("#sheet_number").html(msg.sheet_number);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$("#sheet_date").html(msg.sheet_date.slice(0,msg.sheet_date.length-1));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$('#product_name').html(msg.productName);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$('#custom_name').html(msg.custom_name);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$('#submitbtn').click(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"http://localhost:8080/Test/restservices/sheet/"+id,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type:"DELETE",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console.log(msg.message);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if(msg.message=="成功"){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alert('刪除成功!');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location.href='sheet_list.html';//回到訂單清單頁面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alert('失敗，請檢查是否填寫正確!');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</p:txBody>
      </p:sp>
      <p:sp>
        <p:nvSpPr>
          <p:cNvPr id="1076" name="Google Shape;1076;p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1" name="Google Shape;1141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javax.crypto.spec.SecretKeySpec;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javax.xml.bind.DatatypeConverter;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java.security.Key;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io.jsonwebtoken.*;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java.util.Date;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io.jsonwebtoken.Jwts;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io.jsonwebtoken.Claims;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JWTToken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static String 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SECRET_KEY = "oeRaYY7Wo24sDqKSX3IM9ASGmdGPmkTd9jo1QTy4b7P9Ze5_9hKolVX8xNrQDcNRfVEdTZNOuOyqEGhXEbdJI-ZQ19k_o9MI0y3eZN2lp9jow55FfXMiINEdt1XR85VipRLSOkT6kSpzs2x-jbLDiz9iFVzkd81YKxMgPA7VfZeQUm4n-mOmnWMaVX30zGFU4L3oPBctYKkl4dYfqYWqRNfrgPJVi5DGFjywgxx0ASEiJHtV72paI3fDR2XwlSkyhhmY-ICjCRmsJN4fX1pdoL8a18-aQrvyu4j0Os6dVPYIoPvvY0SAZtWYKHfM15g7A3HD4cVREf9cUsprCRK93w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static String createJWT(String id, String issuer, String subject, long ttlMillis)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//使用HS256演算法產生key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SignatureAlgorithm signatureAlgorithm = SignatureAlgorithm.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HS256;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nowMillis = System.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currentTimeMillis();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Date now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Date(nowMillis);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//將APIkey加密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byte[] apiKeySecretBytes = DatatypeConverter.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parseBase64Binary(SECRET_KEY);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Key signingKey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SecretKeySpec(apiKeySecretBytes, signatureAlgorithm.getJcaName());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//設定JWT Claims(使用者id、時間、標題、使用者、APIkey)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JwtBuilder builder = Jwts.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builder()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.setId(id)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.setIssuedAt(now)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.setSubject(subject)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.setIssuer(issuer)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.signWith(signatureAlgorithm, signingKey);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//設定逾期時間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(ttlMillis &gt; 0)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expMillis = nowMillis + ttlMillis;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Date exp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Date(expMillis);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builder.setExpiration(exp);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}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//建立JWT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builder.compact();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static Claims decodeJWT(String jwt)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//解密(此外，如果APIkey不正確，會跳exception)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Claims claims = Jwts.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parser()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.setSigningKey(DatatypeConverter.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parseBase64Binary(SECRET_KEY))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.parseClaimsJws(jwt).getBody();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claims;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</p:txBody>
      </p:sp>
      <p:sp>
        <p:nvSpPr>
          <p:cNvPr id="1142" name="Google Shape;1142;p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107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5" name="Google Shape;1185;p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//載入套件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javax.ws.rs.GET;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javax.ws.rs.POST;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javax.ws.rs.PUT;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javax.ws.rs.DELETE;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javax.ws.rs.Path;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javax.ws.rs.PathParam;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javax.ws.rs.QueryParam;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javax.ws.rs.FormParam;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javax.ws.rs.HeaderParam;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javax.ws.rs.Produces;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javax.ws.rs.core.MediaType;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java.sql.ResultSet;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java.sql.Statement;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io.jsonwebtoken.Claims;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@Path("auth") // 定義資源名稱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AuthResourse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【1.登入】限用POST方法、設定URL規則、設定回應類型JSON格式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@Path("login")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String login(@</a:t>
            </a: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FormParam("user_account") String user_account,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@FormParam("user_password") String user_password)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回傳類型為該物件陣列、抓URL參數user_account的值，存入user_account變數，以此類推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RS_String = "{\"message\":\"成功\",\"token\":\"";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`user` where `user_account` ='" + user_account + "' and `user_password`='"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user_password + "' limit 1;");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(rs.next()) {// 確認有抓到資料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jwtId = rs.getInt("user_id") + "";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jwtIssuer = rs.getString("user_account");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jwtSubject = "demo";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jwtTimeToLive = 800000;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RS_String += JWTToken.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createJWT(jwtId, // claim = </a:t>
            </a:r>
            <a:r>
              <a:rPr lang="en-US" sz="12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jti</a:t>
            </a:r>
            <a:endParaRPr sz="12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jwtIssuer, // claim =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</a:t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jwtSubject, // claim = sub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jwtTimeToLive // used to calculate expiration (claim =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"\"}";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RS_String = "{\"result\":\"false\"}";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RS_String;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【2.查詢帳號】限用GET方法、設定URL規則、設定回應類型JSON格式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@Path("search")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String search(@HeaderParam("Authorization") String Authorization)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回傳類型為該物件陣列、抓URL參數product_name的值，存入product_name變數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token = Authorization.substring("Bearer".length()).trim();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claims = JWTToken.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decodeJWT(token);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RS_String = "";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`user` where `user_id`='" + claims.getId() + "' limit 1;");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(rs.next()) {// 確認有抓到資料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RS_String = "{\"user_name\":\"" + rs.getString("user_name") + "\",\"user_account\":\""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rs.getString("user_account") + "\"}";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RS_String = "{\"message\":\"失敗\"}";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 所有物件清單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RS_String;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</p:txBody>
      </p:sp>
      <p:sp>
        <p:nvSpPr>
          <p:cNvPr id="1186" name="Google Shape;1186;p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113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2" name="Google Shape;1262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&lt;html lang="zh-Hant-tw"&gt;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&lt;title&gt;系統登入&lt;/title&gt;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&lt;script src="https://code.jquery.com/jquery-3.3.1.js"&gt;&lt;/script&gt;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&lt;h1&gt;系統登入&lt;/h1&gt;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&lt;form id="form"&gt;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&lt;label for="user_account"&gt;帳號：&lt;/label&gt;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&lt;input type="text" id="user_account" name="user_account"&gt;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&lt;label for="user_password"&gt;密碼：&lt;/label&gt;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&lt;input type="password" id="user_password" name="user_password"&gt;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&lt;input type="button" id="submitbtn" value="登入"&gt;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&lt;/form&gt;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$('#submitbtn').click(function(msg){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url: "http://localhost:8080/Test/restservices/auth/login",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type:"post",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data:$('#form').serialize(),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success: 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console.log(msg.message);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if(msg.message=="成功"){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//存cookie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window.document.cookie="token="+msg.token;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location.href='menu.html';//跳到選單頁面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}else{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alert('失敗，請檢查是否填寫正確!');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&lt;/html&gt;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120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1" name="Google Shape;1281;p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&lt;html lang="zh-Hant-tw"&gt;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&lt;title&gt;產品清單&lt;/title&gt;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&lt;link href="https://cdn.datatables.net/1.10.20/css/jquery.dataTables.min.css" rel="stylesheet" type="text/css"&gt;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&lt;script src="https://code.jquery.com/jquery-3.3.1.js"&gt;&lt;/script&gt;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&lt;script src="https://cdn.datatables.net/1.10.20/js/jquery.dataTables.min.js"&gt;&lt;/script&gt;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&lt;p&gt;&lt;input type="button" value="新增" id="insert_btn"&gt;&lt;/p&gt;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&lt;table id="example" class="display" style="width:100%"&gt;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&lt;thead&gt;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&lt;tr&gt;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&lt;th&gt;產品名稱&lt;/th&gt;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&lt;th&gt;產品分類&lt;/th&gt;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&lt;th&gt;產品售價&lt;/th&gt;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&lt;th&gt;功能&lt;/th&gt;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&lt;/tr&gt;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&lt;/thead&gt;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&lt;/table&gt;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 page  ="product";//設定頁面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 table;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 token = document.cookie.replace(/(?:(?:^|.*;\s*)token\s*\=\s*([^;]*).*$)|^.*$/, "$1");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url: "http://localhost:8080/Test/restservices/product/search",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headers: {'Authorization':'Bearer '+token},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success: 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//console.log(msg);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 table = $('#example').DataTable({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 	language: {url: "http://localhost:8080/Test/dataTables.zh-tw.txt"},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data:msg,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columns: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{ "data": "name"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{ "data": "category"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{ "data": "unitPrice"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{ "data": "id" , render: function (data, type, obj, meta)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 var s = "&lt;input class='data_btn' type='button' value='編輯' data-type='edit' data-id='" + data + "'&gt;"+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		   "&lt;br&gt;"+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		   "&lt;input class='data_btn' type='button' value='刪除' data-type='delete' data-id='" + data + "'&gt;";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		    return 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	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	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setTimeout(clickValue,300);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setTimeout(clickValue,1500);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 clickValue(){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$('.data_btn').click(function ()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console.log("功能：跳到編輯/刪除頁面");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var type  = $(this).data("type");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var id  = $(this).data("id");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console.log("類型："+type+"，id： "+ id);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location.href=page+"_"+type+".html?id="+id;//依照類型跳頁，並傳送id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$('#insert_btn').click(function ()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console.log("功能：跳到新增頁面");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location.href=page+"_create.html";//跳到新增頁面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&lt;/html&gt;</a:t>
            </a:r>
            <a:endParaRPr/>
          </a:p>
        </p:txBody>
      </p:sp>
      <p:sp>
        <p:nvSpPr>
          <p:cNvPr id="1282" name="Google Shape;1282;p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122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123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" name="Google Shape;1331;p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【4.新增功能】限用POST方法、設定URL規則、設定回應類型JSON格式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@Path("/")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Status insert( // 抓formData參數列的值，存入對應的變數中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@HeaderParam("Authorization") String Authorization, @FormParam("custom_name") String custom_name)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rs2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order_id =0;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(JWTAuthFilter.check(Authorization)) { // 判斷user是否已登入，未登入顯示失敗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generatedColumns[] = { "order_id" };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"insert into `order` (`order_num`,`order_date`,`custom_id`) values ('" + order_num + "','" + order_date + "','" + custom_id + "');",generatedColumns); 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rs_id = statement.getGeneratedKeys();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(rs_id.next())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order_id = rs_id.getInt(1);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"insert into `orderdetail` (`orderdetail_quantity`,`product_id`,`order_id`) values ('" + orderdetail_quantity + "','" + product_id + "','" + order_id + "');"); 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new Status("Result", rs &gt; 0 &amp;&amp; rs2 &gt;0 ? "成功" : "失敗"); // 回傳結果 三元運算子 條件?T:F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u="none"/>
          </a:p>
        </p:txBody>
      </p:sp>
      <p:sp>
        <p:nvSpPr>
          <p:cNvPr id="1332" name="Google Shape;1332;p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127</a:t>
            </a:fld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//載入套件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javax.ws.rs.GET;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javax.ws.rs.POST;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javax.ws.rs.PUT;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javax.ws.rs.DELETE;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javax.ws.rs.Path;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javax.ws.rs.PathParam;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javax.ws.rs.QueryParam;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javax.ws.rs.FormParam;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javax.ws.rs.Produces;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javax.ws.rs.core.MediaType;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java.sql.ResultSet;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java.sql.Statement;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java.util.ArrayList;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@Path("product") // 定義資源名稱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ProductResource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ArrayList&lt;Product&gt; productList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ArrayList&lt;Product&gt;(); // 宣告Product物件的陣列清單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【1.全部查詢功能】限用GET方法、設定URL規則、設定回應類型JSON格式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@Path("search") // 沒有參數=&gt;全部查詢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Product[] searchALL() throws Exception {// 回傳類型為該物件陣列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`product`;"); 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(rs.next()) {// 用while一次取一筆資料出來(所有資料皆會取出 2D-&gt;1D)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p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Product(); // 產生Product物件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將對應的資料欄位的值 存入(set方法) 物件中對應的屬性，注意屬性[類型]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p.setId(rs.getInt("product_id"));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p.setName(rs.getString("productName"));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p.setCategory(rs.getString("category"));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p.setUnitPrice(rs.getDouble("salePrice"));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productList.add(p); // 將該Product物件存入ProductList陣列清單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 所有物件清單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(Product[]) productList.toArray(new Product[productList.size()]);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【2.名稱查詢功能】限用GET方法、設定URL規則、設定回應類型JSON格式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@Path("search/{productName}")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Product[] searchByName(@PathParam("productName") String productName)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回傳類型為該物件陣列、抓URL參數product_name的值，存入product_name變數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`product` where `productName` like '%" + productName + "%';");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(rs.next()) {// 用while一次取一筆資料出來(所有資料皆會取出 2D-&gt;1D)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p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Product(); // 產生Product物件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將對應的資料欄位的值 存入 物件中對應的屬性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p.setId(rs.getInt("product_id"));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p.setName(rs.getString("productName"));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p.setCategory(rs.getString("category"));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p.setUnitPrice(rs.getDouble("salePrice"));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productList.add(p); // 將該Product物件存入Product陣列清單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 所有物件清單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(Product[]) productList.toArray(new Product[productList.size()]);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【3.id查詢功能】限用GET方法、設定URL規則、設定回應類型JSON格式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@Path("search/id/{id}")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Product searchByid(@PathParam("id") int id)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回傳類型為該物件陣列、抓URL參數id的值，存入id變數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p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Product(); // 產生Product物件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`product` where `product_id` = '" + id + "';");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SQL語法：id只能相等，所以用等於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rs.next();//只取第一筆資料(2D-&gt;1D)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將對應的資料欄位的值 存入 物件中對應的屬性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p.setId(rs.getInt("product_id"));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p.setName(rs.getString("productName"));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p.setCategory(rs.getString("category"));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p.setUnitPrice(rs.getDouble("salePrice"));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 該筆物件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p;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【4.新增功能】限用POST方法、設定URL規則、設定回應類型JSON格式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@Path("/")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Status insert( // 抓formData參數列的值，存入對應的變數中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@FormParam("productName") String productName, @FormParam("category") String category,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@FormParam("salePrice")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salePrice)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"insert into `product` (`productName`,`category`,`salePrice`) values " + "('" + productName + "','"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category + "','" + salePrice + "');"); 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new Status("Result", rs &gt; 0 ? "成功" : "失敗"); // 回傳結果 三元運算子 條件?T:F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【5.更新功能】限用PUT方法、設定URL規則、設定回應類型JSON格式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@Path("{id}")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Status update( // 抓formData參數列的值，存入對應的變數中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@PathParam("id")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product_id, // 抓URL參數id的值，存入productID變數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@FormParam("productName") String productName, @FormParam("category") String category,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@FormParam("salePrice") String salePrice)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"update `product` set `productName`='" + productName + "',`category`='" + category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"',`salePrice`='" + salePrice + "' where `product_id`='" + product_id + "';");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new Status("Result", rs &gt; 0 ? "成功" : "失敗"); // 回傳結果 三元運算子 條件?T:F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【6.刪除功能】限用DELETE方法、設定URL規則、設定回應類型JSON格式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@DELETE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@Path("{id}")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抓URL參數id的值，存入productID變數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Status delete(@PathParam("id") int product_id)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"delete from `product` where `product_id`='" + product_id + "'");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new Status("Result", rs &gt; 0 ? "成功" : "失敗"); // 回傳結果 三元運算子 條件?T:F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// end delete function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}// end class</a:t>
            </a:r>
            <a:endParaRPr/>
          </a:p>
        </p:txBody>
      </p:sp>
      <p:sp>
        <p:nvSpPr>
          <p:cNvPr id="568" name="Google Shape;56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&lt;link href=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"https://cdn.datatables.net/1.10.20/css/jquery.dataTables.min.css" rel="stylesheet" type="text/css"&gt;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"https://cdn.datatables.net/1.10.20/js/jquery.dataTables.min.js"&gt;&lt;/script&gt;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value="新增" id="insert_btn"&gt;&lt;/p&gt;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"example" class="display" style="width:100%"&gt;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&lt;thead&gt;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&lt;tr&gt;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&lt;th&gt;產品名稱&lt;/th&gt;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&lt;th&gt;產品分類&lt;/th&gt;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&lt;th&gt;產品售價&lt;/th&gt;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&lt;th&gt;功能&lt;/th&gt;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&lt;/tr&gt;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&lt;/thead&gt;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&lt;/table&gt;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page  ="product";//設定頁面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table;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"http://localhost:8080/Test/restservices/product/search",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table = $('#example').DataTable({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language: {url: "http://localhost:8080/Test/dataTables.zh-tw.txt"},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data:msg,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"name"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"category"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"unitPrice"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"id" , render: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(data, type, obj, meta)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s = "&lt;input class='data_btn' type='button' value='編輯' data-type='edit' data-id='" + data + "'&gt;"+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"&lt;br&gt;"+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"&lt;input class='data_btn' type='button' value='刪除' data-type='delete' data-id='" + data + "'&gt;";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setTimeout(clickValue,300);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setTimeout(clickValue,1500);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clickValue(){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$('.data_btn').click(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console.log("功能：跳到編輯/刪除頁面");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type  = $(this).data("type");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id  = $(this).data("id");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console.log("類型："+type+"，id： "+ id);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location.href=page+"_"+type+".html?id="+id;//依照類型跳頁，並傳送id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$('#insert_btn').click(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console.log("功能：跳到新增頁面");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location.href=page+"_create.html";//跳到新增頁面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</p:txBody>
      </p:sp>
      <p:sp>
        <p:nvSpPr>
          <p:cNvPr id="787" name="Google Shape;787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&lt;title&gt;新增產品&lt;/title&gt;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&lt;h1&gt;新增產品&lt;/h1&gt;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"form"&gt;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"textfield"&gt;產品名稱：&lt;/label&gt;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"text" id="productName" name="productName"&gt;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"textfield2"&gt;產品分類：&lt;/label&gt;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"text" id="category" name="category"&gt;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"number"&gt;產品售價：&lt;/label&gt;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"number" id="salePrice" name="salePrice"&gt;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id="submitbtn" value="送出"&gt;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$('#submitbtn').click(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type:"post",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data:$('#form').serialize(),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console.log(msg.message);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if(msg.message=="成功"){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alert('新增成功!');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location.href='index.html';//回到產品清單頁面(理論上是product_list.html，示範用index.html)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alert('失敗，請檢查是否填寫正確!');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</p:txBody>
      </p:sp>
      <p:sp>
        <p:nvSpPr>
          <p:cNvPr id="836" name="Google Shape;836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7" name="Google Shape;867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5" name="Google Shape;875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&lt;title&gt;修改產品&lt;/title&gt;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&lt;h1&gt;修改產品&lt;/h1&gt;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"form"&gt;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"textfield"&gt;產品名稱：&lt;/label&gt;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"text" id="productName" name="productName"&gt;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"textfield2"&gt;產品分類：&lt;/label&gt;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"text" id="category" name="category"&gt;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"number"&gt;產品售價：&lt;/label&gt;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"number" id="salePrice" name="salePrice"&gt;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id="submitbtn" value="送出"&gt;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id;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urlParams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URLSearchParams(window.location.search);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console.log(urlParams.has('id'));//確認id存在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console.log(urlParams.get('id'));//抓id值下來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if(urlParams.has('id')){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id=urlParams.get('id');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"http://localhost:8080/Test/restservices/product/search/id/"+id,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$("#productName").val(msg.name);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$("#category").val(msg.category);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$("#salePrice").val(msg.unitPrice);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$('#submitbtn').click(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type:"PUT",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data:$('#form').serialize(),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console.log(msg.message);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if(msg.message=="成功"){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alert('修改成功!');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location.href='index.html';//回到產品清單頁面(理論上是product_list.html，示範用index.html)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alert('失敗，請檢查是否填寫正確!');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&lt;title&gt;刪除產品&lt;/title&gt;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&lt;h1&gt;刪除產品&lt;/h1&gt;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&lt;p&gt;產品名稱：&lt;span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"productName"&gt;&lt;/span&gt;&lt;/p&gt;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&lt;p&gt;產品分類：&lt;span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"category"&gt;&lt;/span&gt;&lt;/p&gt;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&lt;p&gt;產品售價：&lt;span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"salePrice"&gt;&lt;/span&gt;&lt;/p&gt;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id="submitbtn" value="確定刪除"&gt;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id;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urlParams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URLSearchParams(window.location.search);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console.log(urlParams.has('id'));//確認id存在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console.log(urlParams.get('id'));//抓id值下來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if(urlParams.has('id')){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id=urlParams.get('id');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"http://localhost:8080/Test/restservices/product/search/id/"+id,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$("#productName").html(msg.name);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$("#category").html(msg.category);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$("#salePrice").html(msg.unitPrice);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$('#submitbtn').click(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type:"DELETE",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console.log(msg.message);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if(msg.message=="成功"){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alert('刪除成功!');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location.href='index.html';//回到產品清單頁面(理論上是product_list.html，示範用index.html)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alert('失敗，請檢查是否填寫正確!');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</p:txBody>
      </p:sp>
      <p:sp>
        <p:nvSpPr>
          <p:cNvPr id="910" name="Google Shape;910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1" name="Google Shape;981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//載入套件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javax.ws.rs.GET;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javax.ws.rs.POST;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javax.ws.rs.PUT;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javax.ws.rs.DELETE;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javax.ws.rs.Path;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javax.ws.rs.PathParam;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javax.ws.rs.QueryParam;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javax.ws.rs.FormParam;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javax.ws.rs.Produces;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javax.ws.rs.core.MediaType;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java.sql.Date;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java.sql.ResultSet;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java.sql.Statement;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java.util.ArrayList;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@Path("sheet") // 定義資源名稱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class SheetResource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ArrayList&lt;Sheet&gt; sheetList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ArrayList&lt;Sheet&gt;(); // 宣告Product物件的陣列清單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【1.全部查詢功能】限用GET方法、設定URL規則、設定回應類型JSON格式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@Path("search") // 沒有參數=&gt;全部查詢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Sheet[] searchALL() throws Exception {// 回傳類型為該物件陣列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`sheet` inner join `custom` on `sheet`.`custom_id`=`custom`.`custom_id` inner join `product` on `product`.`product_id`=`sheet`.`product_id`;"); 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(rs.next()) {// 用while一次取一筆資料出來(所有資料皆會取出 2D-&gt;1D)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 s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Sheet(); // 產生Product物件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將對應的資料欄位的值 存入(set方法) 物件中對應的屬性，注意屬性[類型]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s.setsheet_id(rs.getInt("sheet_id"));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s.setsheet_date(rs.getDate("sheet_date"));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s.setsheet_number(rs.getString("sheet_number"));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s.setProductId(rs.getInt("product_id"));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s.setProductName(rs.getString("productName"));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s.setProductUnitPrice(rs.getDouble("salePrice"));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s.setProductCategory(rs.getString("category"));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s.setcustom_id(rs.getInt("custom_id"));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s.setcustom_name(rs.getString("custom_name"));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sheetList.add(s);// 將該Sheet物件存入sheetList陣列清單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 所有物件清單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(Sheet[]) sheetList.toArray(new Sheet[sheetList.size()]);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【2.名稱查詢功能】限用GET方法、設定URL規則、設定回應類型JSON格式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@Path("search/{sheet_number}")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Sheet[] searchByNunber(@PathParam("sheet_number") String sheet_number)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回傳類型為該物件陣列、抓URL參數product_name的值，存入product_name變數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`sheet` inner join `custom` on `sheet`.`custom_id`=`custom`.`custom_id` inner join `product` on `product`.`product_id`=`sheet`.`product_id` where `sheet_number`='%" + sheet_number + "%';");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(rs.next()) {// 用while一次取一筆資料出來(所有資料皆會取出 2D-&gt;1D)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 s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Sheet(); // 產生Product物件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將對應的資料欄位的值 存入 物件中對應的屬性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s.setsheet_id(rs.getInt("sheet_id"));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s.setsheet_date(rs.getDate("sheet_date"));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s.setsheet_number(rs.getString("sheet_number"));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s.setProductId(rs.getInt("product_id"));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s.setProductName(rs.getString("productName"));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s.setProductUnitPrice(rs.getDouble("salePrice"));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s.setProductCategory(rs.getString("category"));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s.setcustom_id(rs.getInt("custom_id"));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s.setcustom_name(rs.getString("custom_name"));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sheetList.add(s); // 將該Sheet物件存入sheetList陣列清單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 所有物件清單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(Sheet[]) sheetList.toArray(new Sheet[sheetList.size()]);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【3.id查詢功能】限用GET方法、設定URL規則、設定回應類型JSON格式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@Path("search/id/{id}")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Sheet searchByid(@PathParam("id") int id)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回傳類型為該物件陣列、抓URL參數id的值，存入id變數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 s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Sheet(); // 產生Sheet物件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ResultSet rs = statement.executeQuery( // 執行查詢，並將查詢後結果存入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rs物件(2D)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"SELECT * FROM `sheet` inner join `custom` on `sheet`.`custom_id`=`custom`.`custom_id` inner join `product` on `product`.`product_id`=`sheet`.`product_id` where `sheet_id` = '" + id + "';");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SQL語法：id只能相等，所以用等於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rs.next();//只取第一筆資料(2D-&gt;1D)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將對應的資料欄位的值 存入(set方法) 物件中對應的屬性，注意屬性[類型]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s.setsheet_id(rs.getInt("sheet_id"));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s.setsheet_date(rs.getDate("sheet_date"));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s.setsheet_number(rs.getString("sheet_number"));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s.setProductId(rs.getInt("product_id"));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s.setProductName(rs.getString("productName"));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s.setProductUnitPrice(rs.getDouble("salePrice"));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s.setProductCategory(rs.getString("category"));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s.setcustom_id(rs.getInt("custom_id"));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s.setcustom_name(rs.getString("custom_name"));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回傳給前端 該筆物件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【4.新增功能】限用POST方法、設定URL規則、設定回應類型JSON格式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@Path("/")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Status insert( // 抓formData參數列的值，存入對應的變數中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@FormParam("sheet_date") Date sheet_date,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@FormParam("sheet_number") String sheet_number,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@FormParam("custom_id")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custom_id,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@FormParam("product_id")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product_id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"insert into `sheet` (`sheet_date`,`sheet_number`,`custom_id`,`product_id`) values " 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"('" + sheet_date + "','"+ sheet_number + "','" + custom_id + "','" + product_id + "');"); // SQL語法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new Status("Result", rs &gt; 0 ? "成功" : "失敗"); // 回傳結果 三元運算子 條件?T:F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【5.更新功能】限用PUT方法、設定URL規則、設定回應類型JSON格式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@Path("{sheet_id}")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Status update( // 抓formData參數列的值，存入對應的變數中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@PathParam("sheet_id")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sheet_id, // 抓URL參數sheet_id的值，存入sheet_id變數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@FormParam("sheet_date") Date sheet_date,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@FormParam("sheet_number") String sheet_number,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@FormParam("custom_id")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custom_id,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@FormParam("product_id")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product_id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"update `sheet` set `sheet_date`='" + sheet_date + "',`sheet_number`='" + sheet_number+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"',`custom_id`='" + custom_id + "',`product_id`='" + product_id + "' where `sheet_id`='" +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sheet_id + "';");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new Status("Result", rs &gt; 0 ? "成功" : "失敗"); // 回傳結果 三元運算子 條件?T:F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【6.刪除功能】限用DELETE方法、設定URL規則、設定回應類型JSON格式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@DELETE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@Path("{sheet_id}")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@Produces(MediaType.</a:t>
            </a: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APPLICATION_JSON)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 抓URL參數id的值，存入productID變數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Status delete(@PathParam("sheet_id") int sheet_id) throws Exception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DbConnection database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DbConnection();// 建立資料庫物件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 statement = database.getConnection();// 從資料庫物件取得連線並存入物件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rs = 0; // 執行結果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= statement.executeUpdate( // 資料可能有變動 Query=&gt;Update方法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"delete from `sheet` where `sheet_id`='" + sheet_id + "'");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(Exception e) { // 若有錯誤，顯示錯誤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new Status("Result", rs &gt; 0 ? "成功" : "失敗"); // 回傳結果 三元運算子 條件?T:F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// end delete function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}// end class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6" name="Google Shape;1006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&lt;title&gt;訂單清單&lt;/title&gt;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&lt;link href=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"https://cdn.datatables.net/1.10.20/css/jquery.dataTables.min.css" rel="stylesheet" type="text/css"&gt;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"https://cdn.datatables.net/1.10.20/js/jquery.dataTables.min.js"&gt;&lt;/script&gt;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&lt;h1&gt;訂單清單&lt;/h1&gt;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value="新增" id="insert_btn"&gt;&lt;/p&gt;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&lt;table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"example" class="display" style="width:100%"&gt;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&lt;thead&gt;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&lt;tr&gt;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&lt;th&gt;訂單編號&lt;/th&gt;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&lt;th&gt;訂單日期&lt;/th&gt;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&lt;th&gt;產品名稱&lt;/th&gt;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&lt;th&gt;產品分類&lt;/th&gt;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&lt;th&gt;產品售價&lt;/th&gt;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&lt;th&gt;顧客姓名&lt;/th&gt;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&lt;th&gt;功能&lt;/th&gt;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&lt;/tr&gt;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&lt;/thead&gt;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&lt;/table&gt;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page  ="sheet";//設定頁面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table;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"http://localhost:8080/Test/restservices/sheet/search",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table = $('#example').DataTable({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language: {url: "http://localhost:8080/Test/dataTables.zh-tw.txt"},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data:msg,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"sheet_number"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"sheet_date" , render: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(data, type, obj, meta)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data.slice(0,data.length-1);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"productName"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"productCategory"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"productUnitPrice"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"custom_name"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"data": "sheet_id" , render: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(data, type, obj, meta)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s = "&lt;input class='data_btn' type='button' value='編輯' data-type='edit' data-id='" + data + "'&gt;"+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"&lt;br&gt;"+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"&lt;input class='data_btn' type='button' value='刪除' data-type='delete' data-id='" + data + "'&gt;";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setTimeout(clickValue,300);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setTimeout(clickValue,1500);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clickValue(){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$('.data_btn').click(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console.log("功能：跳到編輯/刪除頁面");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type  = $(this).data("type");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id  = $(this).data("id");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console.log("類型："+type+"，id： "+ id);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location.href=page+"_"+type+".html?id="+id;//依照類型跳頁，並傳送id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$('#insert_btn').click(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()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console.log("功能：跳到新增頁面");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location.href=page+"_create.html";//跳到新增頁面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9" name="Google Shape;1029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&lt;title&gt;新增訂單&lt;/title&gt;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&lt;h1&gt;新增訂單&lt;/h1&gt;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"form"&gt;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"number"&gt;訂單編號：&lt;/label&gt;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"text" id="sheet_number" name="sheet_number"&gt;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"textfield2"&gt;訂單日期：&lt;/label&gt;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"date" id="sheet_date" name="sheet_date"&gt;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產品名稱：&lt;select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"product_id" name="product_id"&gt;&lt;/select&gt;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客戶：&lt;select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"custom_id" name="custom_id"&gt;&lt;/select&gt;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id="submitbtn" value="送出"&gt;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//顯示所有產品清單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"http://localhost:8080/Test/restservices/product/search",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msg.forEach(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function(element){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console.log(element);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$('#product_id').append("&lt;option value='"+element.id+"'&gt;"+element.name+"&lt;/option&gt;");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//顯示所有客戶清單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"http://localhost:8080/Test/restservices/custom/search",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msg.forEach(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function(element){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console.log(element);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$('#custom_id').append("&lt;option value='"+element.custom_id+"'&gt;"+element.custom_name+"&lt;/option&gt;");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$('#submitbtn').click(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"http://localhost:8080/Test/restservices/sheet",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type:"post",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data:$('#form').serialize(),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console.log(msg.message);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if(msg.message=="成功"){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alert('新增成功!');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location.href='sheet_list.html';//回到訂單清單頁面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alert('失敗，請檢查是否填寫正確!');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9" name="Google Shape;1059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 lang=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"zh-Hant-tw"&gt;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&lt;title&gt;修改訂單&lt;/title&gt;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 src=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"https://code.jquery.com/jquery-3.3.1.js"&gt;&lt;/script&gt;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&lt;h1&gt;修改訂單&lt;/h1&gt;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"form"&gt;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產品名稱：&lt;select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"product_id" name="product_id"&gt;&lt;/select&gt;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"textfield2"&gt;訂單日期：&lt;/label&gt;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"date" id="sheet_date" name="sheet_date"&gt;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&lt;label for=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"number"&gt;訂單編號：&lt;/label&gt;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"text" id="sheet_number" name="sheet_number"&gt;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客戶：&lt;select id=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"custom_id" name="custom_id"&gt;&lt;/select&gt;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&lt;input type=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"button" id="submitbtn" value="送出"&gt;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id;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urlParams =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URLSearchParams(window.location.search);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console.log(urlParams.has('id'));//確認id存在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console.log(urlParams.get('id'));//抓id值下來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if(urlParams.has('id')){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id=urlParams.get('id');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custom_id;//空的顧客id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productId;//空的產品id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"http://localhost:8080/Test/restservices/sheet/search/id/"+id,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$("#sheet_number").val(msg.sheet_number);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$("#sheet_date").val(msg.sheet_date.slice(0,msg.sheet_date.length-1));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custom_id=msg.custom_id;//將資料庫的顧客id存入變數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productId=msg.productId;//將資料庫的產品id存入變數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//顯示所有產品清單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"http://localhost:8080/Test/restservices/product/search",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msg.forEach(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function(element){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console.log(element);//資料庫的產品id若等於下拉式選單的其中一個，則顯示selected，讓他被選中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$('#product_id').append("&lt;option value='"+element.id+"' "+((productId==element.id)?"selected":"")+"&gt;"+element.name+"&lt;/option&gt;");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//顯示所有客戶清單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"http://localhost:8080/Test/restservices/custom/search",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type:"get",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//填入資料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msg.forEach(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function(element){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console.log(element);//資料庫的顧客id若等於下拉式選單的其中一個，則顯示selected，讓他被選中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$('#custom_id').append("&lt;option value='"+element.custom_id+"' "+((custom_id==element.custom_id)?"selected":"")+"&gt;"+element.custom_name+"&lt;/option&gt;");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$('#submitbtn').click(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$.ajax({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 "http://localhost:8080/Test/restservices/sheet/"+id,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type:"PUT",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data:$('#form').serialize(),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success: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function(msg){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console.log(msg.message);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if(msg.message=="成功"){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alert('修改成功!');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location.href='sheet_list.html';//回到訂單清單頁面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alert('失敗，請檢查是否填寫正確!');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&lt;/script&gt;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/>
          </a:p>
        </p:txBody>
      </p:sp>
      <p:sp>
        <p:nvSpPr>
          <p:cNvPr id="1060" name="Google Shape;1060;p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31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2" name="Google Shape;22;p131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31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131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31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3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1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31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1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131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1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1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" name="Google Shape;101;p14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2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Aria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Aria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Arial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4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2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4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3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3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4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4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4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4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5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45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p14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6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Google Shape;142;p14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7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" name="Google Shape;149;p147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133"/>
          <p:cNvCxnSpPr/>
          <p:nvPr/>
        </p:nvCxnSpPr>
        <p:spPr>
          <a:xfrm>
            <a:off x="1396169" y="1559317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13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3"/>
          <p:cNvSpPr txBox="1">
            <a:spLocks noGrp="1"/>
          </p:cNvSpPr>
          <p:nvPr>
            <p:ph type="body" idx="1"/>
          </p:nvPr>
        </p:nvSpPr>
        <p:spPr>
          <a:xfrm>
            <a:off x="1295401" y="1626323"/>
            <a:ext cx="9601196" cy="424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13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13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>
  <p:cSld name="只有標題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35"/>
          <p:cNvCxnSpPr/>
          <p:nvPr/>
        </p:nvCxnSpPr>
        <p:spPr>
          <a:xfrm>
            <a:off x="1396169" y="1559317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3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7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37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7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37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" name="Google Shape;72;p1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8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8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8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38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9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0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0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40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0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30" descr="HD-PanelConten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3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30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30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yami.io/jwt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log.yorkxin.org/2013/09/30/oauth2-6-bearer-token.html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uv4e_92IuJDhrxzL2inwhNT-v9V4h7xQ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mkjwk.org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json-viewer/gbmdgpbipfallnflgajpaliibnhdgobh?hl=zh-T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thelp.ithome.com.tw/articles/10191925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yscom.com.tw/ePaper_New_Content.aspx?id=500&amp;EPID=219&amp;TableName=sgEPArticl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tblogs.com.tw/897920/2017/04/29/031442" TargetMode="External"/><Relationship Id="rId3" Type="http://schemas.openxmlformats.org/officeDocument/2006/relationships/hyperlink" Target="https://drive.google.com/open?id=1YbBsgvfnlV19frUgOlvhUw9Ef_aFhqPH" TargetMode="External"/><Relationship Id="rId7" Type="http://schemas.openxmlformats.org/officeDocument/2006/relationships/hyperlink" Target="http://ftp.tc.edu.tw/pub/Apache/tomcat/tomcat-9/v9.0.30/bin/apache-tomcat-9.0.30.ex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pZ6GZF5Ej2df0wGH2408Gn2JunHa0BvM" TargetMode="External"/><Relationship Id="rId5" Type="http://schemas.openxmlformats.org/officeDocument/2006/relationships/hyperlink" Target="https://drive.google.com/open?id=1-IfFX9rFlMse2lic6qf0BR4QakMrDZVK" TargetMode="External"/><Relationship Id="rId4" Type="http://schemas.openxmlformats.org/officeDocument/2006/relationships/hyperlink" Target="https://drive.google.com/open?id=1MGuAjePR6txas_pv546wXdKa82lN-WNn" TargetMode="External"/><Relationship Id="rId9" Type="http://schemas.openxmlformats.org/officeDocument/2006/relationships/hyperlink" Target="https://www.getpostman.com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rlencoder.org/" TargetMode="Externa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est.tw/page01.php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mplated.co/" TargetMode="External"/><Relationship Id="rId4" Type="http://schemas.openxmlformats.org/officeDocument/2006/relationships/hyperlink" Target="https://html5up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HTML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css/css_syntax.asp" TargetMode="External"/><Relationship Id="rId5" Type="http://schemas.openxmlformats.org/officeDocument/2006/relationships/hyperlink" Target="https://zh.wikipedia.org/wiki/CSS" TargetMode="External"/><Relationship Id="rId4" Type="http://schemas.openxmlformats.org/officeDocument/2006/relationships/hyperlink" Target="https://www.w3schools.com/html/html_basic.asp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s/js_statements.asp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ables.net/examples/basic_init/zero_configuration.html" TargetMode="External"/><Relationship Id="rId5" Type="http://schemas.openxmlformats.org/officeDocument/2006/relationships/hyperlink" Target="https://awpluway.pixnet.net/blog/post/364195038" TargetMode="External"/><Relationship Id="rId4" Type="http://schemas.openxmlformats.org/officeDocument/2006/relationships/hyperlink" Target="https://www.w3schools.com/jquery/jquery_get_started.asp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>
            <a:spLocks noGrp="1"/>
          </p:cNvSpPr>
          <p:nvPr>
            <p:ph type="ctrTitle"/>
          </p:nvPr>
        </p:nvSpPr>
        <p:spPr>
          <a:xfrm>
            <a:off x="2692398" y="1730189"/>
            <a:ext cx="6815669" cy="165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/>
              <a:t>Java </a:t>
            </a:r>
            <a:br>
              <a:rPr lang="en-US"/>
            </a:br>
            <a:r>
              <a:rPr lang="en-US"/>
              <a:t>RESTful Web Service</a:t>
            </a:r>
            <a:endParaRPr/>
          </a:p>
        </p:txBody>
      </p:sp>
      <p:sp>
        <p:nvSpPr>
          <p:cNvPr id="155" name="Google Shape;155;p1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7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/>
              <a:t>陳俊良</a:t>
            </a:r>
            <a:endParaRPr/>
          </a:p>
          <a:p>
            <a:pPr marL="0" lvl="0" indent="0" algn="ctr" rtl="0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en-US"/>
              <a:t>2019/12/21</a:t>
            </a:r>
            <a:endParaRPr/>
          </a:p>
          <a:p>
            <a:pPr marL="0" lvl="0" indent="0" algn="ctr" rtl="0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en-US"/>
              <a:t>In MA121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第1層-建立套件</a:t>
            </a:r>
            <a:endParaRPr/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7537" y="1695083"/>
            <a:ext cx="5876925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/>
          <p:nvPr/>
        </p:nvSpPr>
        <p:spPr>
          <a:xfrm>
            <a:off x="4906105" y="3363091"/>
            <a:ext cx="1189894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6652844" y="5622714"/>
            <a:ext cx="1189894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0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  <p:sp>
        <p:nvSpPr>
          <p:cNvPr id="1071" name="Google Shape;1071;p10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sheet_delete頁面</a:t>
            </a:r>
            <a:endParaRPr/>
          </a:p>
        </p:txBody>
      </p:sp>
      <p:sp>
        <p:nvSpPr>
          <p:cNvPr id="1072" name="Google Shape;1072;p101"/>
          <p:cNvSpPr/>
          <p:nvPr/>
        </p:nvSpPr>
        <p:spPr>
          <a:xfrm>
            <a:off x="1021080" y="1492312"/>
            <a:ext cx="957072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&lt;form id="form"&gt;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產品名稱：&lt;span id="product_name"&gt;&lt;/span&gt;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訂單日期：&lt;span id="sheet_date"&gt;&lt;/span&gt;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訂單編號：&lt;span id="sheet_number"&gt;&lt;/span&gt;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客戶：&lt;span id="custom_name"&gt;&lt;/span&gt;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type="button" id="submitbtn" value="送出"&gt;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&lt;/form&gt;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0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  <p:sp>
        <p:nvSpPr>
          <p:cNvPr id="1079" name="Google Shape;1079;p10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sheet_delete頁面</a:t>
            </a:r>
            <a:endParaRPr/>
          </a:p>
        </p:txBody>
      </p:sp>
      <p:sp>
        <p:nvSpPr>
          <p:cNvPr id="1080" name="Google Shape;1080;p102"/>
          <p:cNvSpPr/>
          <p:nvPr/>
        </p:nvSpPr>
        <p:spPr>
          <a:xfrm>
            <a:off x="1047750" y="1476830"/>
            <a:ext cx="100965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$(function(){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let urlParams = new URLSearchParams(window.location.search);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if(urlParams.has('id')){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id=urlParams.get('id');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$.ajax({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"http://localhost:8080/Test/restservices/sheet/search/id/"+id,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$("#sheet_number").html(msg.sheet_number);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$("#sheet_date").html(msg.sheet_date.slice(0,msg.sheet_date.length-1));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$('#product_name').html(msg.productName);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$('#custom_name').html(msg.custom_name);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}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02"/>
          <p:cNvSpPr txBox="1"/>
          <p:nvPr/>
        </p:nvSpPr>
        <p:spPr>
          <a:xfrm>
            <a:off x="0" y="650688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0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  <p:sp>
        <p:nvSpPr>
          <p:cNvPr id="1087" name="Google Shape;1087;p10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身分驗證-JWT</a:t>
            </a:r>
            <a:endParaRPr/>
          </a:p>
        </p:txBody>
      </p:sp>
      <p:sp>
        <p:nvSpPr>
          <p:cNvPr id="1088" name="Google Shape;1088;p103"/>
          <p:cNvSpPr/>
          <p:nvPr/>
        </p:nvSpPr>
        <p:spPr>
          <a:xfrm>
            <a:off x="2700909" y="5323332"/>
            <a:ext cx="6940296" cy="713232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JWTToken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03"/>
          <p:cNvSpPr/>
          <p:nvPr/>
        </p:nvSpPr>
        <p:spPr>
          <a:xfrm>
            <a:off x="2700909" y="4450238"/>
            <a:ext cx="6940296" cy="713232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JWTAuthFilter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03"/>
          <p:cNvSpPr/>
          <p:nvPr/>
        </p:nvSpPr>
        <p:spPr>
          <a:xfrm>
            <a:off x="2700909" y="3089910"/>
            <a:ext cx="2185416" cy="713232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AuthResourse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03"/>
          <p:cNvSpPr/>
          <p:nvPr/>
        </p:nvSpPr>
        <p:spPr>
          <a:xfrm>
            <a:off x="5078349" y="3089910"/>
            <a:ext cx="2185416" cy="713232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ProductResource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03"/>
          <p:cNvSpPr/>
          <p:nvPr/>
        </p:nvSpPr>
        <p:spPr>
          <a:xfrm>
            <a:off x="7455789" y="3089910"/>
            <a:ext cx="2185416" cy="713232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其他Resource…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03"/>
          <p:cNvSpPr/>
          <p:nvPr/>
        </p:nvSpPr>
        <p:spPr>
          <a:xfrm>
            <a:off x="4334337" y="3619954"/>
            <a:ext cx="648000" cy="648000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rgbClr val="9E57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新增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03"/>
          <p:cNvSpPr/>
          <p:nvPr/>
        </p:nvSpPr>
        <p:spPr>
          <a:xfrm>
            <a:off x="8418957" y="4482854"/>
            <a:ext cx="648000" cy="648000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新增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03"/>
          <p:cNvSpPr/>
          <p:nvPr/>
        </p:nvSpPr>
        <p:spPr>
          <a:xfrm>
            <a:off x="8418957" y="5355948"/>
            <a:ext cx="648000" cy="648000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新增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03"/>
          <p:cNvSpPr/>
          <p:nvPr/>
        </p:nvSpPr>
        <p:spPr>
          <a:xfrm>
            <a:off x="6807789" y="3619954"/>
            <a:ext cx="648000" cy="648000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rgbClr val="9E57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微調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03"/>
          <p:cNvSpPr/>
          <p:nvPr/>
        </p:nvSpPr>
        <p:spPr>
          <a:xfrm>
            <a:off x="9185229" y="3619954"/>
            <a:ext cx="648000" cy="648000"/>
          </a:xfrm>
          <a:prstGeom prst="ellipse">
            <a:avLst/>
          </a:prstGeom>
          <a:solidFill>
            <a:schemeClr val="accent5"/>
          </a:solidFill>
          <a:ln w="15875" cap="flat" cmpd="sng">
            <a:solidFill>
              <a:srgbClr val="9E57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微調</a:t>
            </a:r>
            <a:endParaRPr/>
          </a:p>
        </p:txBody>
      </p:sp>
      <p:sp>
        <p:nvSpPr>
          <p:cNvPr id="1098" name="Google Shape;1098;p103"/>
          <p:cNvSpPr txBox="1"/>
          <p:nvPr/>
        </p:nvSpPr>
        <p:spPr>
          <a:xfrm>
            <a:off x="1877427" y="1817826"/>
            <a:ext cx="8437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簡介：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https://yami.io/jwt/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Bearer-Token：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https://blog.yorkxin.org/2013/09/30/oauth2-6-bearer-token.html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0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  <p:sp>
        <p:nvSpPr>
          <p:cNvPr id="1104" name="Google Shape;1104;p10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下載JJWT與更新檔</a:t>
            </a:r>
            <a:endParaRPr/>
          </a:p>
        </p:txBody>
      </p:sp>
      <p:sp>
        <p:nvSpPr>
          <p:cNvPr id="1105" name="Google Shape;1105;p104"/>
          <p:cNvSpPr txBox="1"/>
          <p:nvPr/>
        </p:nvSpPr>
        <p:spPr>
          <a:xfrm>
            <a:off x="1447800" y="1924050"/>
            <a:ext cx="87383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下載：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https://drive.google.com/open?id=1uv4e_92IuJDhrxzL2inwhNT-v9V4h7xQ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加入建置路徑：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6" name="Google Shape;1106;p104"/>
          <p:cNvPicPr preferRelativeResize="0"/>
          <p:nvPr/>
        </p:nvPicPr>
        <p:blipFill rotWithShape="1">
          <a:blip r:embed="rId4">
            <a:alphaModFix/>
          </a:blip>
          <a:srcRect l="623"/>
          <a:stretch/>
        </p:blipFill>
        <p:spPr>
          <a:xfrm>
            <a:off x="1219200" y="2570381"/>
            <a:ext cx="9753599" cy="382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104"/>
          <p:cNvSpPr/>
          <p:nvPr/>
        </p:nvSpPr>
        <p:spPr>
          <a:xfrm>
            <a:off x="1328313" y="3140900"/>
            <a:ext cx="805288" cy="1509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04"/>
          <p:cNvSpPr/>
          <p:nvPr/>
        </p:nvSpPr>
        <p:spPr>
          <a:xfrm>
            <a:off x="4888491" y="3593334"/>
            <a:ext cx="1248150" cy="2537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04"/>
          <p:cNvSpPr/>
          <p:nvPr/>
        </p:nvSpPr>
        <p:spPr>
          <a:xfrm>
            <a:off x="7728309" y="3552694"/>
            <a:ext cx="836572" cy="1861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04"/>
          <p:cNvSpPr/>
          <p:nvPr/>
        </p:nvSpPr>
        <p:spPr>
          <a:xfrm>
            <a:off x="9323430" y="6064255"/>
            <a:ext cx="836572" cy="27762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04"/>
          <p:cNvSpPr/>
          <p:nvPr/>
        </p:nvSpPr>
        <p:spPr>
          <a:xfrm>
            <a:off x="7718148" y="3738880"/>
            <a:ext cx="1605282" cy="4978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04"/>
          <p:cNvSpPr txBox="1"/>
          <p:nvPr/>
        </p:nvSpPr>
        <p:spPr>
          <a:xfrm>
            <a:off x="9389409" y="3720221"/>
            <a:ext cx="1056700" cy="369332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參考P17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04"/>
          <p:cNvSpPr txBox="1"/>
          <p:nvPr/>
        </p:nvSpPr>
        <p:spPr>
          <a:xfrm>
            <a:off x="7871045" y="6458379"/>
            <a:ext cx="1518364" cy="369332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P20也要加上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0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  <p:sp>
        <p:nvSpPr>
          <p:cNvPr id="1119" name="Google Shape;1119;p10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建立金鑰</a:t>
            </a:r>
            <a:endParaRPr/>
          </a:p>
        </p:txBody>
      </p:sp>
      <p:sp>
        <p:nvSpPr>
          <p:cNvPr id="1120" name="Google Shape;1120;p105"/>
          <p:cNvSpPr/>
          <p:nvPr/>
        </p:nvSpPr>
        <p:spPr>
          <a:xfrm>
            <a:off x="1534110" y="1882259"/>
            <a:ext cx="3717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金鑰產生器：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https://mkjwk.org/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1" name="Google Shape;1121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776" y="2373334"/>
            <a:ext cx="10204201" cy="3722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105"/>
          <p:cNvSpPr/>
          <p:nvPr/>
        </p:nvSpPr>
        <p:spPr>
          <a:xfrm>
            <a:off x="914400" y="3081813"/>
            <a:ext cx="6268720" cy="35226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05"/>
          <p:cNvSpPr/>
          <p:nvPr/>
        </p:nvSpPr>
        <p:spPr>
          <a:xfrm>
            <a:off x="9245599" y="2824481"/>
            <a:ext cx="2037753" cy="5147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05"/>
          <p:cNvSpPr/>
          <p:nvPr/>
        </p:nvSpPr>
        <p:spPr>
          <a:xfrm>
            <a:off x="1295402" y="4325085"/>
            <a:ext cx="4790438" cy="24691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0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  <p:sp>
        <p:nvSpPr>
          <p:cNvPr id="1130" name="Google Shape;1130;p10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JWTToken類別</a:t>
            </a:r>
            <a:endParaRPr/>
          </a:p>
        </p:txBody>
      </p:sp>
      <p:sp>
        <p:nvSpPr>
          <p:cNvPr id="1131" name="Google Shape;1131;p106"/>
          <p:cNvSpPr/>
          <p:nvPr/>
        </p:nvSpPr>
        <p:spPr>
          <a:xfrm>
            <a:off x="864072" y="1492312"/>
            <a:ext cx="10785231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javax.crypto.spec.SecretKeySpec;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javax.xml.bind.DatatypeConverter;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java.security.Key;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io.jsonwebtoken.*;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java.util.Date;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io.jsonwebtoken.Jwts;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io.jsonwebtoken.Claims;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JWTToken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//建立金鑰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static String SECRET_KEY = "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oeRaYY7Wo24sDqKSX3IM9ASGmdGPmkTd9jo1QTy4b7P9Ze5_9hKolVX8xNrQDcNRfVEdTZNOuOyqEGhXEbdJI-ZQ19k_o9MI0y3eZN2lp9jow55FfXMiINEdt1XR85VipRLSOkT6kSpzs2x-jbLDiz9iFVzkd81Y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KxMgPA7VfZeQUm4n-mOmnWMaVX30zGFU4L3oPBctYKkl4dYfqYWqRNfrgPJVi5DGFjywgxx0ASEiJ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HtV72paI3fDR2XwlSkyhhmY-ICjCRmsJN4fX1pdoL8a18-aQrvyu4j0Os6dVPYIoPvvY0SAZtWYKHfM15g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7A3HD4cVREf9cUsprCRK93w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0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106</a:t>
            </a:fld>
            <a:endParaRPr/>
          </a:p>
        </p:txBody>
      </p:sp>
      <p:sp>
        <p:nvSpPr>
          <p:cNvPr id="1137" name="Google Shape;1137;p10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JWTToken類別</a:t>
            </a:r>
            <a:endParaRPr/>
          </a:p>
        </p:txBody>
      </p:sp>
      <p:sp>
        <p:nvSpPr>
          <p:cNvPr id="1138" name="Google Shape;1138;p107"/>
          <p:cNvSpPr/>
          <p:nvPr/>
        </p:nvSpPr>
        <p:spPr>
          <a:xfrm>
            <a:off x="864072" y="1528888"/>
            <a:ext cx="10758349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static String createJWT(String id, String issuer, String subject, long ttlMillis) 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//使用HS256演算法產生key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SignatureAlgorithm signatureAlgorithm = SignatureAlgorithm.HS256;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long nowMillis = System.currentTimeMillis();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Date now = new Date(nowMillis);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//將APIkey加密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byte[] apiKeySecretBytes = DatatypeConverter.parseBase64Binary(SECRET_KEY);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Key signingKey = new SecretKeySpec(apiKeySecretBytes, signatureAlgorithm.getJcaName());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//設定JWT Claims(使用者id、時間、標題、使用者、APIkey)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JwtBuilder builder = Jwts.builder()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     .setId(id)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.setIssuedAt(now)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.setSubject(subject)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.setIssuer(issuer)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.signWith(signatureAlgorithm, signingKey);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0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107</a:t>
            </a:fld>
            <a:endParaRPr/>
          </a:p>
        </p:txBody>
      </p:sp>
      <p:sp>
        <p:nvSpPr>
          <p:cNvPr id="1145" name="Google Shape;1145;p10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JWTToken類別</a:t>
            </a:r>
            <a:endParaRPr/>
          </a:p>
        </p:txBody>
      </p:sp>
      <p:sp>
        <p:nvSpPr>
          <p:cNvPr id="1146" name="Google Shape;1146;p108"/>
          <p:cNvSpPr/>
          <p:nvPr/>
        </p:nvSpPr>
        <p:spPr>
          <a:xfrm>
            <a:off x="717768" y="1528888"/>
            <a:ext cx="11132856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//設定逾期時間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if (ttlMillis &gt; 0)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long expMillis = nowMillis + ttlMillis;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Date exp = new Date(expMillis);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builder.setExpiration(exp);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//建立JWT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return builder.compact();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static Claims decodeJWT(String jwt) 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//解密(此外，如果APIkey不正確，會跳exception)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Claims claims = Jwts.parser().setSigningKey(DatatypeConverter.parseBase64Binary(SECRET_KEY))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.parseClaimsJws(jwt).getBody();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claims;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08"/>
          <p:cNvSpPr txBox="1"/>
          <p:nvPr/>
        </p:nvSpPr>
        <p:spPr>
          <a:xfrm>
            <a:off x="0" y="650688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0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108</a:t>
            </a:fld>
            <a:endParaRPr/>
          </a:p>
        </p:txBody>
      </p:sp>
      <p:sp>
        <p:nvSpPr>
          <p:cNvPr id="1153" name="Google Shape;1153;p10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JWTAuthFilter類別</a:t>
            </a:r>
            <a:endParaRPr/>
          </a:p>
        </p:txBody>
      </p:sp>
      <p:sp>
        <p:nvSpPr>
          <p:cNvPr id="1154" name="Google Shape;1154;p109"/>
          <p:cNvSpPr/>
          <p:nvPr/>
        </p:nvSpPr>
        <p:spPr>
          <a:xfrm>
            <a:off x="911050" y="1548522"/>
            <a:ext cx="10369899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JWTAuthFilter{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static boolean check(String Authorization) throws Exception 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 (Authorization !=null) { </a:t>
            </a: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//確認Header中的Authorization有值</a:t>
            </a:r>
            <a:endParaRPr sz="17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try 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String token = Authorization.substring("Bearer".length()).trim(); </a:t>
            </a: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//取得Token值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JWTToken.decodeJWT(token); </a:t>
            </a: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//解密(如果APIkey不正確，會跳exception)</a:t>
            </a:r>
            <a:endParaRPr sz="17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//有抓到資料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true;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 catch (Exception e) 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//throw e; </a:t>
            </a: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//原本會顯示錯誤，這邊改成return false，讓頁面顯示空陣列[]即可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return false; </a:t>
            </a: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//APIkey錯誤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 else 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return false; </a:t>
            </a: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//未登入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1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109</a:t>
            </a:fld>
            <a:endParaRPr/>
          </a:p>
        </p:txBody>
      </p:sp>
      <p:sp>
        <p:nvSpPr>
          <p:cNvPr id="1160" name="Google Shape;1160;p11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AuthResourse類別</a:t>
            </a:r>
            <a:endParaRPr/>
          </a:p>
        </p:txBody>
      </p:sp>
      <p:sp>
        <p:nvSpPr>
          <p:cNvPr id="1161" name="Google Shape;1161;p110"/>
          <p:cNvSpPr/>
          <p:nvPr/>
        </p:nvSpPr>
        <p:spPr>
          <a:xfrm>
            <a:off x="1096941" y="1636137"/>
            <a:ext cx="841884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//載入套件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javax.ws.rs.GET;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javax.ws.rs.POST;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javax.ws.rs.PUT;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javax.ws.rs.DELETE;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javax.ws.rs.Path;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javax.ws.rs.PathParam;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javax.ws.rs.QueryParam;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javax.ws.rs.FormParam;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 javax.ws.rs.HeaderParam;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javax.ws.rs.Produces;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javax.ws.rs.core.MediaType;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java.sql.ResultSet;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java.sql.Statement;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io.jsonwebtoken.Claims;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65" name="Google Shape;265;p1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將JAX-RS加入函式庫</a:t>
            </a:r>
            <a:endParaRPr/>
          </a:p>
        </p:txBody>
      </p:sp>
      <p:pic>
        <p:nvPicPr>
          <p:cNvPr id="266" name="Google Shape;2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997" y="1879600"/>
            <a:ext cx="2447925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 r="1967"/>
          <a:stretch/>
        </p:blipFill>
        <p:spPr>
          <a:xfrm>
            <a:off x="4572000" y="1699814"/>
            <a:ext cx="6075680" cy="420860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1686560" y="4169834"/>
            <a:ext cx="1818640" cy="31072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4958080" y="4464474"/>
            <a:ext cx="914400" cy="13800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6990080" y="3743114"/>
            <a:ext cx="822960" cy="31072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9672320" y="2757662"/>
            <a:ext cx="960120" cy="29033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7731760" y="4602480"/>
            <a:ext cx="822960" cy="3251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1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110</a:t>
            </a:fld>
            <a:endParaRPr/>
          </a:p>
        </p:txBody>
      </p:sp>
      <p:sp>
        <p:nvSpPr>
          <p:cNvPr id="1167" name="Google Shape;1167;p11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AuthResourse類別</a:t>
            </a:r>
            <a:endParaRPr/>
          </a:p>
        </p:txBody>
      </p:sp>
      <p:sp>
        <p:nvSpPr>
          <p:cNvPr id="1168" name="Google Shape;1168;p111"/>
          <p:cNvSpPr/>
          <p:nvPr/>
        </p:nvSpPr>
        <p:spPr>
          <a:xfrm>
            <a:off x="797083" y="1582745"/>
            <a:ext cx="1082207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@Path("auth")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//定義資源名稱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AuthResourse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//【1.登入】限用POST方法、設定URL規則、設定回應類型JSON格式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@POST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@Path("login")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String login(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@FormParam("user_account") String user_account,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@FormParam("user_password") String user_password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throws Exception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//回傳類型為該物件陣列、抓URL參數user_account的值，存入user_account變數，以此類推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DbConnection database = new DbConnection();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建立資料庫物件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 statement = database.getConnection();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從資料庫物件取得連線並存入物件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 RS_String="{\"message\":\"成功\",\"token\":\"";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//預設訊息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1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111</a:t>
            </a:fld>
            <a:endParaRPr/>
          </a:p>
        </p:txBody>
      </p:sp>
      <p:sp>
        <p:nvSpPr>
          <p:cNvPr id="1174" name="Google Shape;1174;p11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AuthResourse類別</a:t>
            </a:r>
            <a:endParaRPr/>
          </a:p>
        </p:txBody>
      </p:sp>
      <p:sp>
        <p:nvSpPr>
          <p:cNvPr id="1175" name="Google Shape;1175;p112"/>
          <p:cNvSpPr/>
          <p:nvPr/>
        </p:nvSpPr>
        <p:spPr>
          <a:xfrm>
            <a:off x="797083" y="1582745"/>
            <a:ext cx="10822075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ResultSet rs = statement.executeQuery(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//執行查詢，並將查詢後結果存入rs物件(2D)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"SELECT * FROM `user` where `user_account` ='" + user_account +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"' and `user_password`='"+user_password+"' limit 1;");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SQL語法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if(rs.next()) {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//確認有抓到資料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String jwtId =rs.getInt("user_id")+"";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	String jwtIssuer = rs.getString("user_account");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String jwtSubject = "demo";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int jwtTimeToLive = 800000;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RS_String += JWTToken.createJWT(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jwtId,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//claim = jti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jwtIssuer,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//claim = iss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jwtSubject,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//claim = sub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jwtTimeToLive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//used to calculate expiration (claim = exp)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)+"\"}";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1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112</a:t>
            </a:fld>
            <a:endParaRPr/>
          </a:p>
        </p:txBody>
      </p:sp>
      <p:sp>
        <p:nvSpPr>
          <p:cNvPr id="1181" name="Google Shape;1181;p11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AuthResourse類別</a:t>
            </a:r>
            <a:endParaRPr/>
          </a:p>
        </p:txBody>
      </p:sp>
      <p:sp>
        <p:nvSpPr>
          <p:cNvPr id="1182" name="Google Shape;1182;p113"/>
          <p:cNvSpPr/>
          <p:nvPr/>
        </p:nvSpPr>
        <p:spPr>
          <a:xfrm>
            <a:off x="797083" y="1582745"/>
            <a:ext cx="10822075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}else{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RS_String="{\"result\":\"false\"}";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catch (Exception e) {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//若有錯誤，顯示錯誤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throw e;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//回傳給前端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RS_String;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【2.查詢帳號】限用GET方法、設定URL規則、設定回應類型JSON格式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@GET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@Path("search")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String search(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@HeaderParam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("Authorization") String Authorization) throws Exception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回傳類型為該物件陣列、抓Header中的Authorization參數的值，存入Authorization變數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String token = Authorization.substring("Bearer".length()).trim();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//取得Token值</a:t>
            </a:r>
            <a:endParaRPr sz="1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1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113</a:t>
            </a:fld>
            <a:endParaRPr/>
          </a:p>
        </p:txBody>
      </p:sp>
      <p:sp>
        <p:nvSpPr>
          <p:cNvPr id="1189" name="Google Shape;1189;p11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AuthResourse類別</a:t>
            </a:r>
            <a:endParaRPr/>
          </a:p>
        </p:txBody>
      </p:sp>
      <p:sp>
        <p:nvSpPr>
          <p:cNvPr id="1190" name="Google Shape;1190;p114"/>
          <p:cNvSpPr/>
          <p:nvPr/>
        </p:nvSpPr>
        <p:spPr>
          <a:xfrm>
            <a:off x="797083" y="1564457"/>
            <a:ext cx="10822075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Claims claims = JWTToken.decodeJWT(token);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//解密(如果APIkey不正確，會跳exception)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DbConnection database = new DbConnection();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建立資料庫物件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 statement = database.getConnection();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從資料庫物件取得連線並存入物件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 RS_String="";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{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ResultSet rs = statement.executeQuery(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// 執行查詢，並將查詢後結果存入rs物件(2D)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"SELECT * FROM `user` where `user_id`='"+claims.getId()+"' limit 1;");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SQL語法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if(rs.next()) {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//確認有抓到資料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RS_String="{\"user_name\":\""+rs.getString("user_name")+"\",\"user_account\":\""+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rs.getString("user_account")+"\"}";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}else{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RS_String="{\"message\":\"失敗\"}";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catch (Exception e) {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若有錯誤，顯示錯誤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throw e;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回傳給前端 所有物件清單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return RS_String;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14"/>
          <p:cNvSpPr txBox="1"/>
          <p:nvPr/>
        </p:nvSpPr>
        <p:spPr>
          <a:xfrm>
            <a:off x="0" y="650688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1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114</a:t>
            </a:fld>
            <a:endParaRPr/>
          </a:p>
        </p:txBody>
      </p:sp>
      <p:sp>
        <p:nvSpPr>
          <p:cNvPr id="1197" name="Google Shape;1197;p11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ProductResource類別</a:t>
            </a:r>
            <a:r>
              <a:rPr lang="en-US" b="1"/>
              <a:t>微調</a:t>
            </a:r>
            <a:endParaRPr b="1"/>
          </a:p>
        </p:txBody>
      </p:sp>
      <p:sp>
        <p:nvSpPr>
          <p:cNvPr id="1198" name="Google Shape;1198;p115"/>
          <p:cNvSpPr/>
          <p:nvPr/>
        </p:nvSpPr>
        <p:spPr>
          <a:xfrm>
            <a:off x="938783" y="1614436"/>
            <a:ext cx="10512987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 【1.全部查詢功能】限用GET方法、設定URL規則、設定回應類型JSON格式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@GET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@Path("search") // 沒有參數=&gt;全部查詢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Product[] searchALL(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@HeaderParam("Authorization") String Authorization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throws Exception { // 回傳類型為該物件陣列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if(JWTAuthFilter.check(Authorization)){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//判斷user是否已登入，未登入顯示空白陣列[]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//原本程式碼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return productList.toArray(new Product[productList.size()]);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//(和原本code一樣)顯示空陣列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15"/>
          <p:cNvSpPr/>
          <p:nvPr/>
        </p:nvSpPr>
        <p:spPr>
          <a:xfrm>
            <a:off x="5344886" y="5728650"/>
            <a:ext cx="6239102" cy="52251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只要是</a:t>
            </a:r>
            <a:r>
              <a:rPr lang="en-US" sz="1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需登入後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才能看的資料，都需使用此方法來</a:t>
            </a:r>
            <a:r>
              <a:rPr lang="en-US" sz="1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驗證身分</a:t>
            </a:r>
            <a:endParaRPr sz="18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16"/>
          <p:cNvSpPr/>
          <p:nvPr/>
        </p:nvSpPr>
        <p:spPr>
          <a:xfrm>
            <a:off x="1295402" y="1587238"/>
            <a:ext cx="96011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登入：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http://localhost:8080/Test/restservices/auth/login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Params：user_password、user_account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1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115</a:t>
            </a:fld>
            <a:endParaRPr/>
          </a:p>
        </p:txBody>
      </p:sp>
      <p:sp>
        <p:nvSpPr>
          <p:cNvPr id="1206" name="Google Shape;1206;p11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Postman測試</a:t>
            </a:r>
            <a:endParaRPr/>
          </a:p>
        </p:txBody>
      </p:sp>
      <p:pic>
        <p:nvPicPr>
          <p:cNvPr id="1207" name="Google Shape;1207;p116"/>
          <p:cNvPicPr preferRelativeResize="0"/>
          <p:nvPr/>
        </p:nvPicPr>
        <p:blipFill rotWithShape="1">
          <a:blip r:embed="rId3">
            <a:alphaModFix/>
          </a:blip>
          <a:srcRect t="2138" b="4366"/>
          <a:stretch/>
        </p:blipFill>
        <p:spPr>
          <a:xfrm>
            <a:off x="1295401" y="2537999"/>
            <a:ext cx="7473695" cy="38403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116"/>
          <p:cNvSpPr/>
          <p:nvPr/>
        </p:nvSpPr>
        <p:spPr>
          <a:xfrm>
            <a:off x="1295401" y="2537999"/>
            <a:ext cx="761999" cy="33321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16"/>
          <p:cNvSpPr/>
          <p:nvPr/>
        </p:nvSpPr>
        <p:spPr>
          <a:xfrm>
            <a:off x="2298193" y="2537999"/>
            <a:ext cx="2648711" cy="33321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16"/>
          <p:cNvSpPr/>
          <p:nvPr/>
        </p:nvSpPr>
        <p:spPr>
          <a:xfrm>
            <a:off x="3523489" y="3010439"/>
            <a:ext cx="761999" cy="2814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16"/>
          <p:cNvSpPr/>
          <p:nvPr/>
        </p:nvSpPr>
        <p:spPr>
          <a:xfrm>
            <a:off x="2670049" y="3364992"/>
            <a:ext cx="1481327" cy="28346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16"/>
          <p:cNvSpPr/>
          <p:nvPr/>
        </p:nvSpPr>
        <p:spPr>
          <a:xfrm>
            <a:off x="1295401" y="3916902"/>
            <a:ext cx="3203447" cy="58194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16"/>
          <p:cNvSpPr/>
          <p:nvPr/>
        </p:nvSpPr>
        <p:spPr>
          <a:xfrm>
            <a:off x="7089649" y="2519713"/>
            <a:ext cx="609599" cy="36064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16"/>
          <p:cNvSpPr/>
          <p:nvPr/>
        </p:nvSpPr>
        <p:spPr>
          <a:xfrm>
            <a:off x="1795274" y="5382497"/>
            <a:ext cx="6772654" cy="102331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16"/>
          <p:cNvSpPr/>
          <p:nvPr/>
        </p:nvSpPr>
        <p:spPr>
          <a:xfrm>
            <a:off x="2176272" y="5868605"/>
            <a:ext cx="6391656" cy="367603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116"/>
          <p:cNvSpPr txBox="1"/>
          <p:nvPr/>
        </p:nvSpPr>
        <p:spPr>
          <a:xfrm>
            <a:off x="8766267" y="5846494"/>
            <a:ext cx="10054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複製key</a:t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116</a:t>
            </a:fld>
            <a:endParaRPr/>
          </a:p>
        </p:txBody>
      </p:sp>
      <p:sp>
        <p:nvSpPr>
          <p:cNvPr id="1222" name="Google Shape;1222;p11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Postman測試</a:t>
            </a:r>
            <a:endParaRPr/>
          </a:p>
        </p:txBody>
      </p:sp>
      <p:sp>
        <p:nvSpPr>
          <p:cNvPr id="1223" name="Google Shape;1223;p117"/>
          <p:cNvSpPr/>
          <p:nvPr/>
        </p:nvSpPr>
        <p:spPr>
          <a:xfrm>
            <a:off x="1295402" y="1587238"/>
            <a:ext cx="96011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查詢產品：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http://localhost:8080/Test/restservices/product/search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Authorization：Bearer Token、值：</a:t>
            </a: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剛剛取的的APIkey</a:t>
            </a:r>
            <a:endParaRPr sz="1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4" name="Google Shape;1224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5982" y="2605494"/>
            <a:ext cx="9420035" cy="353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117"/>
          <p:cNvSpPr/>
          <p:nvPr/>
        </p:nvSpPr>
        <p:spPr>
          <a:xfrm>
            <a:off x="1429514" y="2605494"/>
            <a:ext cx="865630" cy="4211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17"/>
          <p:cNvSpPr/>
          <p:nvPr/>
        </p:nvSpPr>
        <p:spPr>
          <a:xfrm>
            <a:off x="2679194" y="2605494"/>
            <a:ext cx="3456430" cy="4211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17"/>
          <p:cNvSpPr/>
          <p:nvPr/>
        </p:nvSpPr>
        <p:spPr>
          <a:xfrm>
            <a:off x="2026922" y="3160230"/>
            <a:ext cx="1310638" cy="4211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17"/>
          <p:cNvSpPr/>
          <p:nvPr/>
        </p:nvSpPr>
        <p:spPr>
          <a:xfrm>
            <a:off x="1429514" y="3990498"/>
            <a:ext cx="1310638" cy="4211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117"/>
          <p:cNvSpPr/>
          <p:nvPr/>
        </p:nvSpPr>
        <p:spPr>
          <a:xfrm>
            <a:off x="6327648" y="4606733"/>
            <a:ext cx="4224528" cy="367603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17"/>
          <p:cNvSpPr/>
          <p:nvPr/>
        </p:nvSpPr>
        <p:spPr>
          <a:xfrm>
            <a:off x="8631938" y="2614638"/>
            <a:ext cx="768094" cy="4211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1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117</a:t>
            </a:fld>
            <a:endParaRPr/>
          </a:p>
        </p:txBody>
      </p:sp>
      <p:sp>
        <p:nvSpPr>
          <p:cNvPr id="1236" name="Google Shape;1236;p11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Postman測試</a:t>
            </a:r>
            <a:endParaRPr/>
          </a:p>
        </p:txBody>
      </p:sp>
      <p:sp>
        <p:nvSpPr>
          <p:cNvPr id="1237" name="Google Shape;1237;p118"/>
          <p:cNvSpPr/>
          <p:nvPr/>
        </p:nvSpPr>
        <p:spPr>
          <a:xfrm>
            <a:off x="1295402" y="1587238"/>
            <a:ext cx="96011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查詢產品：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http://localhost:8080/Test/restservices/product/search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Authorization：Bearer Token、值：</a:t>
            </a: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剛剛取的的APIkey</a:t>
            </a:r>
            <a:endParaRPr sz="1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8" name="Google Shape;1238;p118"/>
          <p:cNvPicPr preferRelativeResize="0"/>
          <p:nvPr/>
        </p:nvPicPr>
        <p:blipFill rotWithShape="1">
          <a:blip r:embed="rId3">
            <a:alphaModFix/>
          </a:blip>
          <a:srcRect t="53232"/>
          <a:stretch/>
        </p:blipFill>
        <p:spPr>
          <a:xfrm>
            <a:off x="1603501" y="2785872"/>
            <a:ext cx="9149917" cy="310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118"/>
          <p:cNvSpPr/>
          <p:nvPr/>
        </p:nvSpPr>
        <p:spPr>
          <a:xfrm>
            <a:off x="2130554" y="3593046"/>
            <a:ext cx="2285998" cy="229569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1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118</a:t>
            </a:fld>
            <a:endParaRPr/>
          </a:p>
        </p:txBody>
      </p:sp>
      <p:sp>
        <p:nvSpPr>
          <p:cNvPr id="1245" name="Google Shape;1245;p11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Postman測試</a:t>
            </a:r>
            <a:endParaRPr/>
          </a:p>
        </p:txBody>
      </p:sp>
      <p:sp>
        <p:nvSpPr>
          <p:cNvPr id="1246" name="Google Shape;1246;p119"/>
          <p:cNvSpPr/>
          <p:nvPr/>
        </p:nvSpPr>
        <p:spPr>
          <a:xfrm>
            <a:off x="1295402" y="1587238"/>
            <a:ext cx="96011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查詢產品：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http://localhost:8080/Test/restservices/product/search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Authorization：Bearer Token、值：</a:t>
            </a: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亂改key、沒有key</a:t>
            </a:r>
            <a:endParaRPr sz="1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7" name="Google Shape;1247;p119"/>
          <p:cNvPicPr preferRelativeResize="0"/>
          <p:nvPr/>
        </p:nvPicPr>
        <p:blipFill rotWithShape="1">
          <a:blip r:embed="rId3">
            <a:alphaModFix/>
          </a:blip>
          <a:srcRect b="5808"/>
          <a:stretch/>
        </p:blipFill>
        <p:spPr>
          <a:xfrm>
            <a:off x="477011" y="3256897"/>
            <a:ext cx="5419769" cy="307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19"/>
          <p:cNvPicPr preferRelativeResize="0"/>
          <p:nvPr/>
        </p:nvPicPr>
        <p:blipFill rotWithShape="1">
          <a:blip r:embed="rId4">
            <a:alphaModFix/>
          </a:blip>
          <a:srcRect b="5757"/>
          <a:stretch/>
        </p:blipFill>
        <p:spPr>
          <a:xfrm>
            <a:off x="5896781" y="3877056"/>
            <a:ext cx="5789098" cy="24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19"/>
          <p:cNvSpPr/>
          <p:nvPr/>
        </p:nvSpPr>
        <p:spPr>
          <a:xfrm>
            <a:off x="3611882" y="4421395"/>
            <a:ext cx="768094" cy="4211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19"/>
          <p:cNvSpPr/>
          <p:nvPr/>
        </p:nvSpPr>
        <p:spPr>
          <a:xfrm>
            <a:off x="646178" y="6064267"/>
            <a:ext cx="569974" cy="34567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19"/>
          <p:cNvSpPr/>
          <p:nvPr/>
        </p:nvSpPr>
        <p:spPr>
          <a:xfrm>
            <a:off x="5951644" y="4847137"/>
            <a:ext cx="769196" cy="24607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19"/>
          <p:cNvSpPr/>
          <p:nvPr/>
        </p:nvSpPr>
        <p:spPr>
          <a:xfrm>
            <a:off x="6114288" y="6005758"/>
            <a:ext cx="569974" cy="34567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2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119</a:t>
            </a:fld>
            <a:endParaRPr/>
          </a:p>
        </p:txBody>
      </p:sp>
      <p:sp>
        <p:nvSpPr>
          <p:cNvPr id="1258" name="Google Shape;1258;p12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登入頁面</a:t>
            </a:r>
            <a:endParaRPr/>
          </a:p>
        </p:txBody>
      </p:sp>
      <p:sp>
        <p:nvSpPr>
          <p:cNvPr id="1259" name="Google Shape;1259;p120"/>
          <p:cNvSpPr/>
          <p:nvPr/>
        </p:nvSpPr>
        <p:spPr>
          <a:xfrm>
            <a:off x="749808" y="1691640"/>
            <a:ext cx="11036808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&lt;html lang="zh-Hant-tw"&gt;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&lt;title&gt;系統登入&lt;/title&gt;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 src="https://code.jquery.com/jquery-3.3.1.js"&gt;&lt;/script&gt;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&lt;h1&gt;系統登入&lt;/h1&gt;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&lt;form id="form"&gt;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&lt;p&gt;&lt;label for="user_account"&gt;帳號：&lt;/label&gt;&lt;input type="text" id="user_account" name="user_account"&gt;&lt;/p&gt;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&lt;p&gt;&lt;label for="user_password"&gt;密碼：&lt;/label&gt;&lt;input type="password" id="user_password" name="user_password"&gt;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&lt;p&gt;&lt;input type="button" id="submitbtn" value="登入"&gt;&lt;/p&gt;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&lt;/form&gt;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將JAX-RS加入函式庫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922" y="1844430"/>
            <a:ext cx="10240543" cy="403821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/>
          <p:nvPr/>
        </p:nvSpPr>
        <p:spPr>
          <a:xfrm>
            <a:off x="2712720" y="2672080"/>
            <a:ext cx="609600" cy="1727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4922520" y="3258820"/>
            <a:ext cx="807720" cy="1549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7109460" y="3594100"/>
            <a:ext cx="1775460" cy="14122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6911338" y="5035292"/>
            <a:ext cx="2491742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lib/ext/api這3個資料夾內的jar都匯入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9654540" y="5562600"/>
            <a:ext cx="807720" cy="3200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2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120</a:t>
            </a:fld>
            <a:endParaRPr/>
          </a:p>
        </p:txBody>
      </p:sp>
      <p:sp>
        <p:nvSpPr>
          <p:cNvPr id="1266" name="Google Shape;1266;p12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登入頁面</a:t>
            </a:r>
            <a:endParaRPr/>
          </a:p>
        </p:txBody>
      </p:sp>
      <p:sp>
        <p:nvSpPr>
          <p:cNvPr id="1267" name="Google Shape;1267;p121"/>
          <p:cNvSpPr/>
          <p:nvPr/>
        </p:nvSpPr>
        <p:spPr>
          <a:xfrm>
            <a:off x="749808" y="1463040"/>
            <a:ext cx="11036808" cy="506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$('#submitbtn').click(function(msg){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$.ajax({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url: "http://localhost:8080/Test/restservices/auth/login", 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type:"post",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data:$('#form').serialize(),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success: function(msg){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if(msg.message=="成功"){</a:t>
            </a:r>
            <a:endParaRPr sz="1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window.document.cookie="token="+msg.token; </a:t>
            </a:r>
            <a:r>
              <a:rPr lang="en-US" sz="1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//存cookie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location.href='menu.html'; </a:t>
            </a:r>
            <a:r>
              <a:rPr lang="en-US" sz="1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//跳到選單頁面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}else{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alert('失敗，請檢查是否填寫正確!');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&lt;/html&gt;</a:t>
            </a:r>
            <a:endParaRPr/>
          </a:p>
        </p:txBody>
      </p:sp>
      <p:sp>
        <p:nvSpPr>
          <p:cNvPr id="1268" name="Google Shape;1268;p121"/>
          <p:cNvSpPr txBox="1"/>
          <p:nvPr/>
        </p:nvSpPr>
        <p:spPr>
          <a:xfrm>
            <a:off x="0" y="647640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2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121</a:t>
            </a:fld>
            <a:endParaRPr/>
          </a:p>
        </p:txBody>
      </p:sp>
      <p:sp>
        <p:nvSpPr>
          <p:cNvPr id="1274" name="Google Shape;1274;p12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登入頁面</a:t>
            </a:r>
            <a:endParaRPr/>
          </a:p>
        </p:txBody>
      </p:sp>
      <p:pic>
        <p:nvPicPr>
          <p:cNvPr id="1275" name="Google Shape;127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027" y="1786352"/>
            <a:ext cx="10480500" cy="417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122"/>
          <p:cNvSpPr/>
          <p:nvPr/>
        </p:nvSpPr>
        <p:spPr>
          <a:xfrm>
            <a:off x="901194" y="2343366"/>
            <a:ext cx="2004566" cy="101959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22"/>
          <p:cNvSpPr/>
          <p:nvPr/>
        </p:nvSpPr>
        <p:spPr>
          <a:xfrm>
            <a:off x="6096000" y="4426166"/>
            <a:ext cx="741680" cy="2982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122"/>
          <p:cNvSpPr/>
          <p:nvPr/>
        </p:nvSpPr>
        <p:spPr>
          <a:xfrm>
            <a:off x="7762240" y="3237446"/>
            <a:ext cx="3627120" cy="1966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2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122</a:t>
            </a:fld>
            <a:endParaRPr/>
          </a:p>
        </p:txBody>
      </p:sp>
      <p:sp>
        <p:nvSpPr>
          <p:cNvPr id="1285" name="Google Shape;1285;p12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產品清單頁面</a:t>
            </a:r>
            <a:endParaRPr/>
          </a:p>
        </p:txBody>
      </p:sp>
      <p:sp>
        <p:nvSpPr>
          <p:cNvPr id="1286" name="Google Shape;1286;p123"/>
          <p:cNvSpPr/>
          <p:nvPr/>
        </p:nvSpPr>
        <p:spPr>
          <a:xfrm>
            <a:off x="1595461" y="2025881"/>
            <a:ext cx="900107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var token = document.cookie.replace(/(?:(?:^|.*;\s*)token\s*\=\s*([^;]*).*$)|^.*$/, "$1");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url: "http://localhost:8080/Test/restservices/product/search",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headers: {'Authorization':'Bearer '+token},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success: function(msg){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(不變…)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(不變…)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23"/>
          <p:cNvSpPr txBox="1"/>
          <p:nvPr/>
        </p:nvSpPr>
        <p:spPr>
          <a:xfrm>
            <a:off x="0" y="647640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2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123</a:t>
            </a:fld>
            <a:endParaRPr/>
          </a:p>
        </p:txBody>
      </p:sp>
      <p:sp>
        <p:nvSpPr>
          <p:cNvPr id="1294" name="Google Shape;1294;p12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產品清單頁面</a:t>
            </a:r>
            <a:endParaRPr/>
          </a:p>
        </p:txBody>
      </p:sp>
      <p:pic>
        <p:nvPicPr>
          <p:cNvPr id="1295" name="Google Shape;1295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369" y="2061962"/>
            <a:ext cx="11193511" cy="42989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124"/>
          <p:cNvSpPr/>
          <p:nvPr/>
        </p:nvSpPr>
        <p:spPr>
          <a:xfrm>
            <a:off x="6276334" y="4546390"/>
            <a:ext cx="552730" cy="16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24"/>
          <p:cNvSpPr/>
          <p:nvPr/>
        </p:nvSpPr>
        <p:spPr>
          <a:xfrm>
            <a:off x="7974070" y="4784282"/>
            <a:ext cx="3574802" cy="5192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24"/>
          <p:cNvSpPr/>
          <p:nvPr/>
        </p:nvSpPr>
        <p:spPr>
          <a:xfrm>
            <a:off x="517768" y="3881120"/>
            <a:ext cx="4600839" cy="161340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才能正常顯示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24"/>
          <p:cNvSpPr/>
          <p:nvPr/>
        </p:nvSpPr>
        <p:spPr>
          <a:xfrm>
            <a:off x="7974070" y="4052763"/>
            <a:ext cx="3574802" cy="4186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2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124</a:t>
            </a:fld>
            <a:endParaRPr/>
          </a:p>
        </p:txBody>
      </p:sp>
      <p:sp>
        <p:nvSpPr>
          <p:cNvPr id="1305" name="Google Shape;1305;p12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登出</a:t>
            </a:r>
            <a:endParaRPr/>
          </a:p>
        </p:txBody>
      </p:sp>
      <p:sp>
        <p:nvSpPr>
          <p:cNvPr id="1306" name="Google Shape;1306;p125"/>
          <p:cNvSpPr/>
          <p:nvPr/>
        </p:nvSpPr>
        <p:spPr>
          <a:xfrm>
            <a:off x="2910840" y="2079028"/>
            <a:ext cx="62331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window.document.cookie="token=";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//清掉token值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location.href='index.html';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//去首頁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&lt;/script&gt;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" name="Google Shape;1311;p126"/>
          <p:cNvGraphicFramePr/>
          <p:nvPr/>
        </p:nvGraphicFramePr>
        <p:xfrm>
          <a:off x="1098951" y="57428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{B0DF3176-98C9-4A0C-A6B0-A427D86F3D13}</a:tableStyleId>
              </a:tblPr>
              <a:tblGrid>
                <a:gridCol w="25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 b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12" name="Google Shape;1312;p12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125</a:t>
            </a:fld>
            <a:endParaRPr/>
          </a:p>
        </p:txBody>
      </p:sp>
      <p:sp>
        <p:nvSpPr>
          <p:cNvPr id="1313" name="Google Shape;1313;p12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補充：同時新增2張表</a:t>
            </a:r>
            <a:endParaRPr/>
          </a:p>
        </p:txBody>
      </p:sp>
      <p:graphicFrame>
        <p:nvGraphicFramePr>
          <p:cNvPr id="1314" name="Google Shape;1314;p126"/>
          <p:cNvGraphicFramePr/>
          <p:nvPr/>
        </p:nvGraphicFramePr>
        <p:xfrm>
          <a:off x="1098951" y="16456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{B0DF3176-98C9-4A0C-A6B0-A427D86F3D13}</a:tableStyleId>
              </a:tblPr>
              <a:tblGrid>
                <a:gridCol w="198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order_id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order_num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order_date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custom_id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A01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2020-01-02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A02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2020-01-02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15" name="Google Shape;1315;p126"/>
          <p:cNvGraphicFramePr/>
          <p:nvPr/>
        </p:nvGraphicFramePr>
        <p:xfrm>
          <a:off x="1098951" y="38679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{B0DF3176-98C9-4A0C-A6B0-A427D86F3D13}</a:tableStyleId>
              </a:tblPr>
              <a:tblGrid>
                <a:gridCol w="25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orderdetail_id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orderdetail_quantity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product_id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order_id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16" name="Google Shape;1316;p126"/>
          <p:cNvSpPr/>
          <p:nvPr/>
        </p:nvSpPr>
        <p:spPr>
          <a:xfrm>
            <a:off x="8607707" y="5691832"/>
            <a:ext cx="906683" cy="52377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126"/>
          <p:cNvSpPr txBox="1"/>
          <p:nvPr/>
        </p:nvSpPr>
        <p:spPr>
          <a:xfrm>
            <a:off x="9061048" y="4875099"/>
            <a:ext cx="2399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新增orderdetail時，也能知道order_id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8" name="Google Shape;1318;p126"/>
          <p:cNvGraphicFramePr/>
          <p:nvPr/>
        </p:nvGraphicFramePr>
        <p:xfrm>
          <a:off x="1098951" y="27788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{B0DF3176-98C9-4A0C-A6B0-A427D86F3D13}</a:tableStyleId>
              </a:tblPr>
              <a:tblGrid>
                <a:gridCol w="198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A02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2020-01-02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19" name="Google Shape;1319;p126"/>
          <p:cNvSpPr/>
          <p:nvPr/>
        </p:nvSpPr>
        <p:spPr>
          <a:xfrm>
            <a:off x="8538257" y="3801468"/>
            <a:ext cx="1439118" cy="52377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26"/>
          <p:cNvSpPr/>
          <p:nvPr/>
        </p:nvSpPr>
        <p:spPr>
          <a:xfrm>
            <a:off x="958769" y="2676794"/>
            <a:ext cx="569089" cy="52377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1" name="Google Shape;1321;p126"/>
          <p:cNvCxnSpPr/>
          <p:nvPr/>
        </p:nvCxnSpPr>
        <p:spPr>
          <a:xfrm>
            <a:off x="1608883" y="3188992"/>
            <a:ext cx="6929374" cy="250284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2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126</a:t>
            </a:fld>
            <a:endParaRPr/>
          </a:p>
        </p:txBody>
      </p:sp>
      <p:sp>
        <p:nvSpPr>
          <p:cNvPr id="1327" name="Google Shape;1327;p12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補充：新增例外insert</a:t>
            </a:r>
            <a:endParaRPr/>
          </a:p>
        </p:txBody>
      </p:sp>
      <p:sp>
        <p:nvSpPr>
          <p:cNvPr id="1328" name="Google Shape;1328;p127"/>
          <p:cNvSpPr/>
          <p:nvPr/>
        </p:nvSpPr>
        <p:spPr>
          <a:xfrm>
            <a:off x="937471" y="1631601"/>
            <a:ext cx="10765383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 rs = 0; // 執行結果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 rs2 = 0; // 執行結果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 order_id =0;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(JWTAuthFilter.check(Authorization)) { // 判斷user是否已登入，未登入顯示失敗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DbConnection database = new DbConnection();// 建立資料庫物件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Statement statement = database.getConnection();// 從資料庫物件取得連線並存入物件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try 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String generatedColumns[] = { </a:t>
            </a:r>
            <a:r>
              <a:rPr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“order_id” }; //主鍵</a:t>
            </a:r>
            <a:endParaRPr sz="18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rs = statement.executeUpdate( // 資料可能有變動 Query=&gt;Update方法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"insert into `order` (`order_num`,`order_date`,`custom_id`) values ('" + order_num + 					"','" + order_date + "','" + custom_id + "');",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generatedColumns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// SQL語法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 catch (Exception e) { // 若有錯誤，顯示錯誤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throw 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ResultSet rs_id = statement.getGeneratedKeys();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2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127</a:t>
            </a:fld>
            <a:endParaRPr/>
          </a:p>
        </p:txBody>
      </p:sp>
      <p:sp>
        <p:nvSpPr>
          <p:cNvPr id="1335" name="Google Shape;1335;p12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補充：新增例外insert</a:t>
            </a:r>
            <a:endParaRPr/>
          </a:p>
        </p:txBody>
      </p:sp>
      <p:sp>
        <p:nvSpPr>
          <p:cNvPr id="1336" name="Google Shape;1336;p128"/>
          <p:cNvSpPr/>
          <p:nvPr/>
        </p:nvSpPr>
        <p:spPr>
          <a:xfrm>
            <a:off x="713308" y="1701051"/>
            <a:ext cx="1076538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(rs_id.next()) {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order_id = rs_id.getInt(1);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rs2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statement.executeUpdate( // 資料可能有變動 Query=&gt;Update方法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insert into `orderdetail` (`orderdetail_quantity`,`product_id`,`order_id`) values ('" + 	orderdetail_quantity + "','" + product_id + "','" + order_id + "');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"); // SQL語法</a:t>
            </a:r>
            <a:endParaRPr/>
          </a:p>
          <a:p>
            <a:pPr marL="446088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return new Status("Result", rs &gt; 0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&amp;&amp; rs2 &gt;0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"成功" : "失敗"); // 回傳結果 三元運算子 條件?T:F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29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~練習時間~</a:t>
            </a:r>
            <a:endParaRPr/>
          </a:p>
        </p:txBody>
      </p:sp>
      <p:sp>
        <p:nvSpPr>
          <p:cNvPr id="1342" name="Google Shape;1342;p12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128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將Jackson加入函式庫</a:t>
            </a:r>
            <a:endParaRPr/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l="877" r="964"/>
          <a:stretch/>
        </p:blipFill>
        <p:spPr>
          <a:xfrm>
            <a:off x="3097770" y="1665600"/>
            <a:ext cx="5706319" cy="424335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/>
          <p:nvPr/>
        </p:nvSpPr>
        <p:spPr>
          <a:xfrm>
            <a:off x="7703819" y="2860040"/>
            <a:ext cx="1100269" cy="28956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4850660" y="4363720"/>
            <a:ext cx="1100269" cy="28956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5631179" y="5359400"/>
            <a:ext cx="901701" cy="30988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將Jackson加入函式庫</a:t>
            </a:r>
            <a:endParaRPr/>
          </a:p>
        </p:txBody>
      </p:sp>
      <p:pic>
        <p:nvPicPr>
          <p:cNvPr id="301" name="Google Shape;3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2" y="1632523"/>
            <a:ext cx="9511348" cy="4649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/>
          <p:nvPr/>
        </p:nvSpPr>
        <p:spPr>
          <a:xfrm>
            <a:off x="2630658" y="2561102"/>
            <a:ext cx="596119" cy="21726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4937173" y="3223457"/>
            <a:ext cx="918504" cy="21433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7287650" y="2669734"/>
            <a:ext cx="2383888" cy="12604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9125242" y="5318957"/>
            <a:ext cx="722143" cy="24657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4342227" y="5978769"/>
            <a:ext cx="704558" cy="2139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設定Project Facets</a:t>
            </a:r>
            <a:endParaRPr/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964" y="1582615"/>
            <a:ext cx="2755617" cy="462988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/>
          <p:nvPr/>
        </p:nvSpPr>
        <p:spPr>
          <a:xfrm>
            <a:off x="1295402" y="5969976"/>
            <a:ext cx="832336" cy="2425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9858" y="1582615"/>
            <a:ext cx="7568796" cy="462502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6"/>
          <p:cNvSpPr/>
          <p:nvPr/>
        </p:nvSpPr>
        <p:spPr>
          <a:xfrm>
            <a:off x="4050325" y="3678981"/>
            <a:ext cx="832336" cy="2425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6005148" y="3312635"/>
            <a:ext cx="1608990" cy="22187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8176845" y="3312634"/>
            <a:ext cx="580055" cy="22187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10726615" y="5493125"/>
            <a:ext cx="755663" cy="2658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997964" y="2236177"/>
            <a:ext cx="465076" cy="1595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jar引用至專案</a:t>
            </a:r>
            <a:endParaRPr/>
          </a:p>
        </p:txBody>
      </p:sp>
      <p:pic>
        <p:nvPicPr>
          <p:cNvPr id="327" name="Google Shape;3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19" y="1747487"/>
            <a:ext cx="10427335" cy="414086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7"/>
          <p:cNvSpPr/>
          <p:nvPr/>
        </p:nvSpPr>
        <p:spPr>
          <a:xfrm>
            <a:off x="5681905" y="3390508"/>
            <a:ext cx="1328495" cy="2264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7114465" y="2699628"/>
            <a:ext cx="881455" cy="24677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8770545" y="5290428"/>
            <a:ext cx="881455" cy="24677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18" y="1747487"/>
            <a:ext cx="10427335" cy="443732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jar引用至專案</a:t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6874300" y="2834258"/>
            <a:ext cx="881455" cy="4276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9483207" y="5538540"/>
            <a:ext cx="881455" cy="24677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jar引用至專案</a:t>
            </a:r>
            <a:endParaRPr/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308" y="1856903"/>
            <a:ext cx="10269382" cy="40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9"/>
          <p:cNvSpPr/>
          <p:nvPr/>
        </p:nvSpPr>
        <p:spPr>
          <a:xfrm>
            <a:off x="4823284" y="2962394"/>
            <a:ext cx="1357708" cy="23800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7610445" y="4122979"/>
            <a:ext cx="2210563" cy="2204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9504486" y="5574324"/>
            <a:ext cx="800100" cy="2901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480542" y="5077557"/>
            <a:ext cx="800100" cy="2901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設定Deployment Assembly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l="652"/>
          <a:stretch/>
        </p:blipFill>
        <p:spPr>
          <a:xfrm>
            <a:off x="782514" y="1837364"/>
            <a:ext cx="10544983" cy="387763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/>
          <p:nvPr/>
        </p:nvSpPr>
        <p:spPr>
          <a:xfrm>
            <a:off x="6743701" y="2514601"/>
            <a:ext cx="800100" cy="2901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649307" y="3203331"/>
            <a:ext cx="1336431" cy="2432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9067801" y="4478216"/>
            <a:ext cx="800100" cy="2901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目錄</a:t>
            </a:r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1295401" y="1626323"/>
            <a:ext cx="9601196" cy="424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760"/>
              <a:buFont typeface="Arial"/>
              <a:buAutoNum type="arabicPeriod"/>
            </a:pPr>
            <a:r>
              <a:rPr lang="en-US"/>
              <a:t>Web Service(後端)</a:t>
            </a:r>
            <a:endParaRPr/>
          </a:p>
          <a:p>
            <a:pPr marL="457200" lvl="0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AutoNum type="arabicPeriod"/>
            </a:pPr>
            <a:r>
              <a:rPr lang="en-US"/>
              <a:t>RWD(前端)</a:t>
            </a:r>
            <a:endParaRPr/>
          </a:p>
          <a:p>
            <a:pPr marL="457200" lvl="0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AutoNum type="arabicPeriod"/>
            </a:pPr>
            <a:r>
              <a:rPr lang="en-US"/>
              <a:t>前後端串接</a:t>
            </a:r>
            <a:endParaRPr/>
          </a:p>
        </p:txBody>
      </p:sp>
      <p:sp>
        <p:nvSpPr>
          <p:cNvPr id="171" name="Google Shape;171;p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設定Deployment Assembly</a:t>
            </a:r>
            <a:endParaRPr/>
          </a:p>
        </p:txBody>
      </p:sp>
      <p:pic>
        <p:nvPicPr>
          <p:cNvPr id="367" name="Google Shape;367;p21"/>
          <p:cNvPicPr preferRelativeResize="0"/>
          <p:nvPr/>
        </p:nvPicPr>
        <p:blipFill rotWithShape="1">
          <a:blip r:embed="rId3">
            <a:alphaModFix/>
          </a:blip>
          <a:srcRect l="190"/>
          <a:stretch/>
        </p:blipFill>
        <p:spPr>
          <a:xfrm>
            <a:off x="824971" y="1838046"/>
            <a:ext cx="10512711" cy="383123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1"/>
          <p:cNvSpPr/>
          <p:nvPr/>
        </p:nvSpPr>
        <p:spPr>
          <a:xfrm>
            <a:off x="7643447" y="2640624"/>
            <a:ext cx="2669929" cy="51581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9790880" y="4471182"/>
            <a:ext cx="800100" cy="2901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5992718" y="5319873"/>
            <a:ext cx="800100" cy="2901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第2層-建立Services類別</a:t>
            </a:r>
            <a:endParaRPr/>
          </a:p>
        </p:txBody>
      </p:sp>
      <p:pic>
        <p:nvPicPr>
          <p:cNvPr id="377" name="Google Shape;3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0" y="1857375"/>
            <a:ext cx="74295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2"/>
          <p:cNvSpPr/>
          <p:nvPr/>
        </p:nvSpPr>
        <p:spPr>
          <a:xfrm>
            <a:off x="7488113" y="4631818"/>
            <a:ext cx="1189894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第2層-建立Services類別</a:t>
            </a:r>
            <a:endParaRPr/>
          </a:p>
        </p:txBody>
      </p:sp>
      <p:pic>
        <p:nvPicPr>
          <p:cNvPr id="385" name="Google Shape;385;p23"/>
          <p:cNvPicPr preferRelativeResize="0"/>
          <p:nvPr/>
        </p:nvPicPr>
        <p:blipFill rotWithShape="1">
          <a:blip r:embed="rId3">
            <a:alphaModFix/>
          </a:blip>
          <a:srcRect b="52612"/>
          <a:stretch/>
        </p:blipFill>
        <p:spPr>
          <a:xfrm>
            <a:off x="1051046" y="1800225"/>
            <a:ext cx="6238875" cy="329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 rotWithShape="1">
          <a:blip r:embed="rId3">
            <a:alphaModFix/>
          </a:blip>
          <a:srcRect t="87733"/>
          <a:stretch/>
        </p:blipFill>
        <p:spPr>
          <a:xfrm>
            <a:off x="5130678" y="5398659"/>
            <a:ext cx="6238875" cy="85175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3"/>
          <p:cNvSpPr/>
          <p:nvPr/>
        </p:nvSpPr>
        <p:spPr>
          <a:xfrm>
            <a:off x="2327027" y="4174618"/>
            <a:ext cx="1462457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8982806" y="5730856"/>
            <a:ext cx="1189894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第2層-建立Services類別</a:t>
            </a: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1603131" y="1632917"/>
            <a:ext cx="912348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javax.ws.rs.ApplicationPath;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org.glassfish.jersey.server.ResourceConfig;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@ApplicationPath("restservices")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//服務名稱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MyRESTServices extends ResourceConfig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MyRESTServices() {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packages("com.fasterxml.jackson.jaxrs.json");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packages("t");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//指定要抓的套件名稱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建立Status類別</a:t>
            </a:r>
            <a:endParaRPr/>
          </a:p>
        </p:txBody>
      </p:sp>
      <p:sp>
        <p:nvSpPr>
          <p:cNvPr id="402" name="Google Shape;402;p25"/>
          <p:cNvSpPr/>
          <p:nvPr/>
        </p:nvSpPr>
        <p:spPr>
          <a:xfrm>
            <a:off x="919482" y="1638955"/>
            <a:ext cx="1043939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java.io.Serializable;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javax.xml.bind.annotation.XmlRootElement;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@XmlRootElement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Status implements Serializable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static final long serialVersionUID = -9130603850117689481L;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String status;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//狀態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String message;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//訊息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Status() {} // needed for JAXB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預設空白建構子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08" name="Google Shape;408;p2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建立Status類別</a:t>
            </a:r>
            <a:endParaRPr/>
          </a:p>
        </p:txBody>
      </p:sp>
      <p:sp>
        <p:nvSpPr>
          <p:cNvPr id="409" name="Google Shape;409;p26"/>
          <p:cNvSpPr/>
          <p:nvPr/>
        </p:nvSpPr>
        <p:spPr>
          <a:xfrm>
            <a:off x="919482" y="1638955"/>
            <a:ext cx="10449558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Status(String status, String message) {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//要使用的建構子(參數1：狀態，參數2：訊息)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this.status = status;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//將狀態值存入狀態屬性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this.message = message;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//將訊息值存入訊息屬性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String getStatus() {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//取得狀態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status;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void setStatus(String status) {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//設定狀態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this.status = status;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String getMessage() {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//取得訊息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message;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void setMessage(String message) {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//設定訊息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this.message = message;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15" name="Google Shape;415;p2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補充說明：JSON格式</a:t>
            </a:r>
            <a:endParaRPr/>
          </a:p>
        </p:txBody>
      </p:sp>
      <p:sp>
        <p:nvSpPr>
          <p:cNvPr id="416" name="Google Shape;416;p27"/>
          <p:cNvSpPr/>
          <p:nvPr/>
        </p:nvSpPr>
        <p:spPr>
          <a:xfrm>
            <a:off x="1478280" y="2023794"/>
            <a:ext cx="502412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用來表示</a:t>
            </a: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物件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的一種格式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物件(object)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：大括號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{ }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陣列(array)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：中括號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 sz="2400"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使用方式：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屬性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值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下載chrome擴充功能：</a:t>
            </a:r>
            <a:r>
              <a:rPr lang="en-US" sz="2400" b="0" i="0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下載</a:t>
            </a:r>
            <a:endParaRPr sz="2400"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7"/>
          <p:cNvSpPr/>
          <p:nvPr/>
        </p:nvSpPr>
        <p:spPr>
          <a:xfrm>
            <a:off x="7348573" y="2023795"/>
            <a:ext cx="318438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"name": "Tom",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"lastname": "Chen"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"name": "Amy",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"lastname": "Lin"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建立DbConnection類別</a:t>
            </a:r>
            <a:endParaRPr/>
          </a:p>
        </p:txBody>
      </p:sp>
      <p:sp>
        <p:nvSpPr>
          <p:cNvPr id="424" name="Google Shape;424;p28"/>
          <p:cNvSpPr/>
          <p:nvPr/>
        </p:nvSpPr>
        <p:spPr>
          <a:xfrm>
            <a:off x="1026160" y="1836797"/>
            <a:ext cx="106680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//要載入mysql連線套件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java.sql.Connection;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java.sql.DriverManager;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java.sql.ResultSet;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java.sql.SQLException;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java.sql.Statement;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DbConnection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static final String DRIVER = "com.mysql.cj.jdbc.Driver";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//設定連線驅動程式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static final String DATABASE_URL = "jdbc:mysql://localhost/test?serverTimezone=UTC&amp;characterEncoding=UTF-8";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//設定資料庫ip、資料庫名稱、指定編碼UFT-8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6102446" y="5118208"/>
            <a:ext cx="3114706" cy="40476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31" name="Google Shape;431;p2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建立DbConnection類別</a:t>
            </a:r>
            <a:endParaRPr/>
          </a:p>
        </p:txBody>
      </p:sp>
      <p:sp>
        <p:nvSpPr>
          <p:cNvPr id="432" name="Google Shape;432;p29"/>
          <p:cNvSpPr/>
          <p:nvPr/>
        </p:nvSpPr>
        <p:spPr>
          <a:xfrm>
            <a:off x="1026160" y="1582797"/>
            <a:ext cx="1078992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public Statement getConnection()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throws Exception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//連線有可能錯誤，所以要對exception做處理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Connection connection = null;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//宣告空白連線物件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   //要處理例外事件，所有要用try包住所有連線程式碼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try{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Class.forName( DRIVER 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		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//連線網址(上面)     mysql帳號  mysql密碼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connection =DriverManager.getConnection( DATABASE_URL, "root", " 00000000");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return connection.createStatement();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//從連線物件建立查詢物件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catch (SQLException e){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//先抓【SQL相關】錯誤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throw e;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//顯示抓到的錯誤訊息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catch (Exception e){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//抓剩下的任何錯誤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throw e;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//顯示抓到的錯誤訊息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38" name="Google Shape;438;p3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第5層-建立物件類別</a:t>
            </a:r>
            <a:endParaRPr/>
          </a:p>
        </p:txBody>
      </p:sp>
      <p:sp>
        <p:nvSpPr>
          <p:cNvPr id="439" name="Google Shape;439;p30"/>
          <p:cNvSpPr/>
          <p:nvPr/>
        </p:nvSpPr>
        <p:spPr>
          <a:xfrm>
            <a:off x="1143001" y="1659225"/>
            <a:ext cx="10251829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java.io.Serializable;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javax.xml.bind.annotation.XmlRootElement;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@XmlRootElement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Product implements Serializable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static final long serialVersionUID = 6826191735682596960L;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//宣告這張資料表中的所有欄位=&gt;屬性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int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String name;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String category;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private double unitPrice;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Product() {} // needed for JAXB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預設空白建構子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0"/>
          <p:cNvSpPr/>
          <p:nvPr/>
        </p:nvSpPr>
        <p:spPr>
          <a:xfrm>
            <a:off x="9002171" y="845981"/>
            <a:ext cx="26535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因為第4層會用到第5層的類別，所以先建立5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一、Web Service(後端)</a:t>
            </a: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sp>
        <p:nvSpPr>
          <p:cNvPr id="178" name="Google Shape;178;p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46" name="Google Shape;446;p3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第5層-建立物件類別</a:t>
            </a:r>
            <a:endParaRPr/>
          </a:p>
        </p:txBody>
      </p:sp>
      <p:sp>
        <p:nvSpPr>
          <p:cNvPr id="447" name="Google Shape;447;p31"/>
          <p:cNvSpPr/>
          <p:nvPr/>
        </p:nvSpPr>
        <p:spPr>
          <a:xfrm>
            <a:off x="1143001" y="1659225"/>
            <a:ext cx="10315935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//要使用的建構子(參數列：所有【必填】的屬性，選填的要另外判斷)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Product(int id, String name, String category, double unitPrice)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this.id =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this.name = name;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this.category = category;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this.unitPrice = unitPrice;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//所有資料表</a:t>
            </a:r>
            <a:r>
              <a:rPr lang="en-US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欄位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都要在此建立</a:t>
            </a:r>
            <a:r>
              <a:rPr lang="en-US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屬性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的set、get方法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int getId()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void setId(int id)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this.id =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String getName()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name;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53" name="Google Shape;453;p3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第5層-建立物件類別</a:t>
            </a:r>
            <a:endParaRPr/>
          </a:p>
        </p:txBody>
      </p:sp>
      <p:sp>
        <p:nvSpPr>
          <p:cNvPr id="454" name="Google Shape;454;p32"/>
          <p:cNvSpPr/>
          <p:nvPr/>
        </p:nvSpPr>
        <p:spPr>
          <a:xfrm>
            <a:off x="1143002" y="1659225"/>
            <a:ext cx="1013074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void setName(String name)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this.name = name;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String getCategory()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category;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void setCategory(String category)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this.category = category;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double getUnitPrice()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unitPrice;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void setUnitPrice(double unitPrice)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this.unitPrice = unitPrice;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5773165" y="5559270"/>
            <a:ext cx="56717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所有的資料表，都要有對應的class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SQL語法</a:t>
            </a:r>
            <a:endParaRPr/>
          </a:p>
        </p:txBody>
      </p:sp>
      <p:sp>
        <p:nvSpPr>
          <p:cNvPr id="461" name="Google Shape;461;p33"/>
          <p:cNvSpPr txBox="1">
            <a:spLocks noGrp="1"/>
          </p:cNvSpPr>
          <p:nvPr>
            <p:ph type="body" idx="1"/>
          </p:nvPr>
        </p:nvSpPr>
        <p:spPr>
          <a:xfrm>
            <a:off x="1295400" y="1626323"/>
            <a:ext cx="10144760" cy="43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查詢select：select `欄位` from `表` where `欄位`='值' ;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新增insert：insert into `表` (`欄位`) values ('值');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更新update：update `表` set `欄位='值' where `欄位`='值' ;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刪除delete：delete from `表` where `欄位='值';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內部關聯inner join：select * from `表1` </a:t>
            </a:r>
            <a:r>
              <a:rPr lang="en-US">
                <a:solidFill>
                  <a:srgbClr val="0000FF"/>
                </a:solidFill>
              </a:rPr>
              <a:t>inner</a:t>
            </a:r>
            <a:r>
              <a:rPr lang="en-US"/>
              <a:t> join `表2`  on `表1`.`欄位`= `表2`.`欄位` ( where … )       沒抓到的不顯示，筆數=表1表2交集個數。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左關聯left join：以表1為主，沒抓到的顯示null，筆數=表1。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右關聯right join：以表2為主，沒抓到的顯示null，筆數=表2。</a:t>
            </a:r>
            <a:endParaRPr/>
          </a:p>
        </p:txBody>
      </p:sp>
      <p:sp>
        <p:nvSpPr>
          <p:cNvPr id="462" name="Google Shape;462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63" name="Google Shape;463;p33"/>
          <p:cNvSpPr txBox="1"/>
          <p:nvPr/>
        </p:nvSpPr>
        <p:spPr>
          <a:xfrm>
            <a:off x="1295402" y="19913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Rest設計架構風格</a:t>
            </a:r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1368139" y="1708142"/>
            <a:ext cx="1823117" cy="9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說明1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說明2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1" name="Google Shape;471;p34"/>
          <p:cNvGraphicFramePr/>
          <p:nvPr/>
        </p:nvGraphicFramePr>
        <p:xfrm>
          <a:off x="960120" y="31756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{B0DF3176-98C9-4A0C-A6B0-A427D86F3D13}</a:tableStyleId>
              </a:tblPr>
              <a:tblGrid>
                <a:gridCol w="17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HTTP動詞</a:t>
                      </a:r>
                      <a:endParaRPr sz="20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URL</a:t>
                      </a:r>
                      <a:endParaRPr sz="20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Java方法名稱</a:t>
                      </a:r>
                      <a:endParaRPr sz="20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方法說明</a:t>
                      </a:r>
                      <a:endParaRPr sz="20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search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searchALL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查詢所有該表資料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search/{product_name}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searchByName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以名稱查詢該表資料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POST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insert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新增該表資料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PUT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{id}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update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更新該表資料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DELETE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{id}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delete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刪除該表資料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478" name="Google Shape;478;p35"/>
          <p:cNvSpPr/>
          <p:nvPr/>
        </p:nvSpPr>
        <p:spPr>
          <a:xfrm>
            <a:off x="1184476" y="1681941"/>
            <a:ext cx="971212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//載入套件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javax.ws.rs.GET;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javax.ws.rs.POST;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javax.ws.rs.PUT;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javax.ws.rs.DELETE;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javax.ws.rs.Path;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javax.ws.rs.PathParam;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javax.ws.rs.QueryParam;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javax.ws.rs.FormParam;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javax.ws.rs.Produces;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javax.ws.rs.core.MediaType;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java.sql.ResultSet;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java.sql.Statement;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java.util.ArrayList;</a:t>
            </a:r>
            <a:endParaRPr/>
          </a:p>
        </p:txBody>
      </p:sp>
      <p:sp>
        <p:nvSpPr>
          <p:cNvPr id="479" name="Google Shape;479;p35"/>
          <p:cNvSpPr/>
          <p:nvPr/>
        </p:nvSpPr>
        <p:spPr>
          <a:xfrm>
            <a:off x="1202764" y="2298806"/>
            <a:ext cx="3785924" cy="10661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1202763" y="3364991"/>
            <a:ext cx="3785925" cy="168305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>
            <a:off x="1202763" y="5048043"/>
            <a:ext cx="3785925" cy="4932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>
            <a:off x="1198370" y="5549852"/>
            <a:ext cx="3790318" cy="3794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5"/>
          <p:cNvSpPr txBox="1"/>
          <p:nvPr/>
        </p:nvSpPr>
        <p:spPr>
          <a:xfrm>
            <a:off x="5138928" y="2679192"/>
            <a:ext cx="1249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HTTP動詞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5"/>
          <p:cNvSpPr txBox="1"/>
          <p:nvPr/>
        </p:nvSpPr>
        <p:spPr>
          <a:xfrm>
            <a:off x="5138928" y="4021850"/>
            <a:ext cx="3416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URL路徑、參數類型與回應類型</a:t>
            </a:r>
            <a:endParaRPr/>
          </a:p>
        </p:txBody>
      </p:sp>
      <p:sp>
        <p:nvSpPr>
          <p:cNvPr id="485" name="Google Shape;485;p35"/>
          <p:cNvSpPr txBox="1"/>
          <p:nvPr/>
        </p:nvSpPr>
        <p:spPr>
          <a:xfrm>
            <a:off x="5138928" y="5112819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5"/>
          <p:cNvSpPr txBox="1"/>
          <p:nvPr/>
        </p:nvSpPr>
        <p:spPr>
          <a:xfrm>
            <a:off x="5138928" y="5573887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陣列清單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92" name="Google Shape;492;p3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1047316" y="1824181"/>
            <a:ext cx="1041316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@Path("product")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//定義資源名稱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class ProductResource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ArrayList&lt;Product&gt; productList = new ArrayList&lt;Product&gt;();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//宣告Product物件的陣列清單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【1.全部查詢功能】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限用GET方法、設定URL規則、設定回應類型JSON格式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 GET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@Path("search")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//沒有參數=&gt;全部查詢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@Produces(MediaType.APPLICATION_JSON)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Product[] searchALL() throws Exception{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//回傳類型為該物件陣列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DbConnection database = new DbConnection();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//建立資料庫物件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Statement statement = database.getConnection();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//從資料庫物件取得連線並存入物件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00" name="Google Shape;500;p37"/>
          <p:cNvSpPr/>
          <p:nvPr/>
        </p:nvSpPr>
        <p:spPr>
          <a:xfrm>
            <a:off x="388307" y="1611239"/>
            <a:ext cx="11298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	ResultSet rs = statement.executeQuery(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//執行查詢，並將查詢後結果存入rs物件(2D)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		"SELECT * FROM `product`;");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//SQL語法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while (rs.next()) {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//用while一次取一筆資料出來(所有資料皆會取出 2D-&gt;1D)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	Product p = new Product(); //產生Product物件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//將對應的資料欄位的值 存入(set方法) 物件中對應的屬性，注意屬性[</a:t>
            </a:r>
            <a:r>
              <a:rPr lang="en-US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類型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	p.setId(rs.getInt("product_id"));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p.setName(rs.getString("productName"));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p.setCategory(rs.getString("category"));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p.setUnitPrice(rs.getDouble("salePrice"));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productList.add(p);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//將該Product物件存入ProductList陣列清單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} catch (Exception e) 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//若有錯誤，顯示錯誤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	throw 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06" name="Google Shape;506;p3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07" name="Google Shape;507;p38"/>
          <p:cNvSpPr/>
          <p:nvPr/>
        </p:nvSpPr>
        <p:spPr>
          <a:xfrm>
            <a:off x="701458" y="1824181"/>
            <a:ext cx="1113563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//回傳給前端 所有物件清單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return  (Product[]) productList.toArray(new Product[productList.size()]);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//</a:t>
            </a:r>
            <a:r>
              <a:rPr lang="en-US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【2.名稱查詢功能】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限用GET方法、設定URL規則、設定回應類型JSON格式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@GET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@Path("search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/{productName}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public Product[] searchByName(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@PathParam("productName") String productName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throws Exception{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//回傳類型為該物件陣列、抓URL參數product_name的值，存入product_name變數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DbConnection database = new DbConnection();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//建立資料庫物件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Statement statement = database.getConnection();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//從資料庫物件取得連線並存入物件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14" name="Google Shape;514;p39"/>
          <p:cNvSpPr/>
          <p:nvPr/>
        </p:nvSpPr>
        <p:spPr>
          <a:xfrm>
            <a:off x="632788" y="1681941"/>
            <a:ext cx="1094351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try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ResultSet rs = statement.executeQuery(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//執行查詢，並將查詢後結果存入rs物件(2D)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	"SELECT * FROM `product`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where `productName` like '%"+productName+"%';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");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//SQL語法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while (rs.next()) {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//用while一次取一筆資料出來(所有資料皆會取出 2D-&gt;1D)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	Product p = new Product(); //產生Product物件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//將對應的資料欄位的值 存入 物件中對應的屬性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	p.setId(rs.getInt("product_id"));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p.setName(rs.getString("productName"));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p.setCategory(rs.getString("category"));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p.setUnitPrice(rs.getDouble("salePrice"));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productList.add(p);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//將該Product物件存入Product陣列清單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520" name="Google Shape;520;p4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21" name="Google Shape;521;p40"/>
          <p:cNvSpPr/>
          <p:nvPr/>
        </p:nvSpPr>
        <p:spPr>
          <a:xfrm>
            <a:off x="632788" y="1661621"/>
            <a:ext cx="1138852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 catch (Exception e) 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//若有錯誤，顯示錯誤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throw 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//回傳給前端 所有物件清單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return  (Product[]) productList.toArray(new Product[productList.size()]);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</a:t>
            </a:r>
            <a:r>
              <a:rPr lang="en-US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【3.id查詢功能】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限用GET方法、設定URL規則、設定回應類型JSON格式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@GET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@Path("search/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id/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{id}")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Product searchByid(@PathParam("id") int id) throws Exception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回傳類型為該物件陣列、抓URL參數id的值，存入id變數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DbConnection database = new DbConnection();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建立資料庫物件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Statement statement = database.getConnection();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從資料庫物件取得連線並存入物件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程式環境/軟體下載</a:t>
            </a:r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body" idx="1"/>
          </p:nvPr>
        </p:nvSpPr>
        <p:spPr>
          <a:xfrm>
            <a:off x="1295401" y="1626323"/>
            <a:ext cx="9601196" cy="424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下載JDK8：</a:t>
            </a:r>
            <a:r>
              <a:rPr lang="en-US" u="sng">
                <a:solidFill>
                  <a:schemeClr val="hlink"/>
                </a:solidFill>
                <a:hlinkClick r:id="rId3"/>
              </a:rPr>
              <a:t>下載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下載Eclipse：</a:t>
            </a:r>
            <a:r>
              <a:rPr lang="en-US" u="sng">
                <a:solidFill>
                  <a:schemeClr val="hlink"/>
                </a:solidFill>
                <a:hlinkClick r:id="rId4"/>
              </a:rPr>
              <a:t>下載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下載Jackson和mysql-connector：</a:t>
            </a:r>
            <a:r>
              <a:rPr lang="en-US" u="sng">
                <a:solidFill>
                  <a:schemeClr val="hlink"/>
                </a:solidFill>
                <a:hlinkClick r:id="rId5"/>
              </a:rPr>
              <a:t>下載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下載Jersey：</a:t>
            </a:r>
            <a:r>
              <a:rPr lang="en-US" u="sng">
                <a:solidFill>
                  <a:schemeClr val="hlink"/>
                </a:solidFill>
                <a:hlinkClick r:id="rId6"/>
              </a:rPr>
              <a:t>下載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下載Tomcat：</a:t>
            </a:r>
            <a:r>
              <a:rPr lang="en-US" u="sng">
                <a:solidFill>
                  <a:schemeClr val="hlink"/>
                </a:solidFill>
                <a:hlinkClick r:id="rId7"/>
              </a:rPr>
              <a:t>下載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設定系統環境變數：安裝JDK後會自動設定，如未自動設定：</a:t>
            </a:r>
            <a:r>
              <a:rPr lang="en-US" u="sng">
                <a:solidFill>
                  <a:schemeClr val="hlink"/>
                </a:solidFill>
                <a:hlinkClick r:id="rId8"/>
              </a:rPr>
              <a:t>教學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下載postman：</a:t>
            </a:r>
            <a:r>
              <a:rPr lang="en-US" u="sng">
                <a:solidFill>
                  <a:schemeClr val="hlink"/>
                </a:solidFill>
                <a:hlinkClick r:id="rId9"/>
              </a:rPr>
              <a:t>下載</a:t>
            </a:r>
            <a:r>
              <a:rPr lang="en-US"/>
              <a:t> (建議要註冊，用FB不能記住密碼)</a:t>
            </a: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527" name="Google Shape;527;p4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28" name="Google Shape;528;p41"/>
          <p:cNvSpPr/>
          <p:nvPr/>
        </p:nvSpPr>
        <p:spPr>
          <a:xfrm>
            <a:off x="953767" y="1623413"/>
            <a:ext cx="10424147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Product p = new Product();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產生Product物件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ResultSet rs = statement.executeQuery(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執行查詢，並將查詢後結果存入rs物件(2D)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"SELECT * FROM `product` where `product_id`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'" + id + "'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;");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SQL語法：id只能相等，所以用等於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rs.next();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//只取第一筆資料(2D-&gt;1D)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將對應的資料欄位的值 存入 物件中對應的屬性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p.setId(rs.getInt("product_id"));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p.setName(rs.getString("productName"));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p.setCategory(rs.getString("category"));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p.setUnitPrice(rs.getDouble("salePrice"));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} catch (Exception e) 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若有錯誤，顯示錯誤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throw 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534" name="Google Shape;534;p4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35" name="Google Shape;535;p42"/>
          <p:cNvSpPr/>
          <p:nvPr/>
        </p:nvSpPr>
        <p:spPr>
          <a:xfrm>
            <a:off x="655937" y="1971309"/>
            <a:ext cx="1032843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//回傳給前端 該筆物件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return 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lang="en-US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【4.新增功能】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限用POST方法、設定URL規則、設定回應類型JSON格式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@POST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@Path("/")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Status insert(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//抓formData參數列的值，存入對應的變數中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FormParam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("productName") String productName,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@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FormParam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("category") String category,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@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FormParam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("salePrice") String salePrice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) throws Exception{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541" name="Google Shape;541;p4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42" name="Google Shape;542;p43"/>
          <p:cNvSpPr/>
          <p:nvPr/>
        </p:nvSpPr>
        <p:spPr>
          <a:xfrm>
            <a:off x="944150" y="1592896"/>
            <a:ext cx="1106831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DbConnection database = new DbConnection();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//建立資料庫物件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Statement statement = database.getConnection();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//從資料庫物件取得連線並存入物件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int rs =0;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//執行結果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try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rs = statement.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executeUpdate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//資料可能有變動 Query=&gt;Update方法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"insert into `product` (`productName`,`category`,`salePrice`) values " 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"('"+productName+"','"+category+"','"+salePrice+"');");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//SQL語法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 catch (Exception e) {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//若有錯誤，顯示錯誤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throw 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return new Status("Result",rs&gt;0?"成功":"失敗");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//回傳結果 三元運算子 條件?T:F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549" name="Google Shape;549;p4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50" name="Google Shape;550;p44"/>
          <p:cNvSpPr/>
          <p:nvPr/>
        </p:nvSpPr>
        <p:spPr>
          <a:xfrm>
            <a:off x="710184" y="1740879"/>
            <a:ext cx="1077163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//</a:t>
            </a:r>
            <a:r>
              <a:rPr lang="en-US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【5.更新功能】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限用PUT方法、設定URL規則、設定回應類型JSON格式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@PUT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@Path("{id}")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Status update(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//抓formData參數列的值，存入對應的變數中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@PathParam("id") int product_id,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//抓URL參數id的值，存入productID變數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@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FormParam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("productName") String productName,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@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FormParam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("category") String category,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@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FormParam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("salePrice") double salePrice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) throws Exception{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DbConnection database = new DbConnection();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//建立資料庫物件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Statement statement = database.getConnection();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//從資料庫物件取得連線並存入物件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556" name="Google Shape;556;p4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57" name="Google Shape;557;p45"/>
          <p:cNvSpPr/>
          <p:nvPr/>
        </p:nvSpPr>
        <p:spPr>
          <a:xfrm>
            <a:off x="710184" y="1740879"/>
            <a:ext cx="1129588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int rs =0;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//執行結果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rs = statement.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executeUpdate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//資料可能有變動 Query=&gt;Update方法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"update `product` set `productName`='"+productName+"',`category`='"+category+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"',`salePrice`='"+salePrice+"' where `product_id`='"+product_id+"';");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 catch (Exception e) {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//若有錯誤，顯示錯誤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throw 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return new Status("Result",rs&gt;0?"成功":"失敗");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//回傳結果 三元運算子 條件?T:F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//</a:t>
            </a:r>
            <a:r>
              <a:rPr lang="en-US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【6.刪除功能】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限用DELETE方法、設定URL規則、設定回應類型JSON格式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@DELETE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@Path("{id}")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@Produces(MediaType.APPLICATION_JSON)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//抓URL參數id的值，存入productID變數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Status delete(@PathParam("id") int product_id) throws Exception{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563" name="Google Shape;563;p4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sp>
        <p:nvSpPr>
          <p:cNvPr id="564" name="Google Shape;564;p46"/>
          <p:cNvSpPr/>
          <p:nvPr/>
        </p:nvSpPr>
        <p:spPr>
          <a:xfrm>
            <a:off x="896111" y="1733538"/>
            <a:ext cx="1075319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DbConnection database = new DbConnection();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//建立資料庫物件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Statement statement = database.getConnection();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//從資料庫物件取得連線並存入物件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int rs =0;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//執行結果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try 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	rs= statement.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executeUpdate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//資料可能有變動 Query=&gt;Update方法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"delete from `product` where `product_id`='"+product_id+"'");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	} catch (Exception e) {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//若有錯誤，顯示錯誤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throw e;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return new Status("Result",rs&gt;0?"成功":"失敗");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//回傳結果 三元運算子 條件?T:F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//end delete function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}//end class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571" name="Google Shape;571;p4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第4層-建立Resource類別</a:t>
            </a:r>
            <a:endParaRPr/>
          </a:p>
        </p:txBody>
      </p:sp>
      <p:pic>
        <p:nvPicPr>
          <p:cNvPr id="572" name="Google Shape;57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985" y="2728624"/>
            <a:ext cx="6002030" cy="2902851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7"/>
          <p:cNvSpPr txBox="1"/>
          <p:nvPr/>
        </p:nvSpPr>
        <p:spPr>
          <a:xfrm>
            <a:off x="1295402" y="1784269"/>
            <a:ext cx="57246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全文程式碼在下方備忘稿，可直接複製。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7"/>
          <p:cNvSpPr/>
          <p:nvPr/>
        </p:nvSpPr>
        <p:spPr>
          <a:xfrm>
            <a:off x="4415704" y="3020856"/>
            <a:ext cx="946518" cy="3545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7"/>
          <p:cNvSpPr/>
          <p:nvPr/>
        </p:nvSpPr>
        <p:spPr>
          <a:xfrm>
            <a:off x="4737437" y="5259644"/>
            <a:ext cx="946518" cy="3545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581" name="Google Shape;581;p4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匯出WAR檔</a:t>
            </a:r>
            <a:endParaRPr/>
          </a:p>
        </p:txBody>
      </p:sp>
      <p:pic>
        <p:nvPicPr>
          <p:cNvPr id="582" name="Google Shape;58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099" y="1850898"/>
            <a:ext cx="5264721" cy="4165854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8"/>
          <p:cNvSpPr/>
          <p:nvPr/>
        </p:nvSpPr>
        <p:spPr>
          <a:xfrm>
            <a:off x="1295402" y="3005945"/>
            <a:ext cx="551686" cy="2401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8"/>
          <p:cNvSpPr/>
          <p:nvPr/>
        </p:nvSpPr>
        <p:spPr>
          <a:xfrm>
            <a:off x="1847088" y="5453488"/>
            <a:ext cx="822960" cy="2706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8"/>
          <p:cNvSpPr/>
          <p:nvPr/>
        </p:nvSpPr>
        <p:spPr>
          <a:xfrm>
            <a:off x="5254752" y="5453487"/>
            <a:ext cx="1183068" cy="2706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591" name="Google Shape;591;p4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匯出WAR檔</a:t>
            </a: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2" y="1662112"/>
            <a:ext cx="9601196" cy="441022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9"/>
          <p:cNvSpPr/>
          <p:nvPr/>
        </p:nvSpPr>
        <p:spPr>
          <a:xfrm>
            <a:off x="4838192" y="2791567"/>
            <a:ext cx="587248" cy="25643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9"/>
          <p:cNvSpPr/>
          <p:nvPr/>
        </p:nvSpPr>
        <p:spPr>
          <a:xfrm>
            <a:off x="6463792" y="1958447"/>
            <a:ext cx="1654048" cy="24627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9"/>
          <p:cNvSpPr/>
          <p:nvPr/>
        </p:nvSpPr>
        <p:spPr>
          <a:xfrm>
            <a:off x="9034272" y="5740399"/>
            <a:ext cx="810768" cy="24790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49"/>
          <p:cNvSpPr/>
          <p:nvPr/>
        </p:nvSpPr>
        <p:spPr>
          <a:xfrm>
            <a:off x="1295402" y="3731894"/>
            <a:ext cx="1417318" cy="44386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9"/>
          <p:cNvSpPr/>
          <p:nvPr/>
        </p:nvSpPr>
        <p:spPr>
          <a:xfrm>
            <a:off x="3801872" y="4701646"/>
            <a:ext cx="851408" cy="27675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603" name="Google Shape;603;p5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進入Tomcat管理介面</a:t>
            </a:r>
            <a:endParaRPr/>
          </a:p>
        </p:txBody>
      </p:sp>
      <p:pic>
        <p:nvPicPr>
          <p:cNvPr id="604" name="Google Shape;6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2" y="1851110"/>
            <a:ext cx="9825340" cy="311713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0"/>
          <p:cNvSpPr/>
          <p:nvPr/>
        </p:nvSpPr>
        <p:spPr>
          <a:xfrm>
            <a:off x="9684512" y="4216399"/>
            <a:ext cx="1013968" cy="2540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0"/>
          <p:cNvSpPr txBox="1"/>
          <p:nvPr/>
        </p:nvSpPr>
        <p:spPr>
          <a:xfrm>
            <a:off x="9684512" y="5032494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輸入帳密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程式架構說明</a:t>
            </a:r>
            <a:endParaRPr/>
          </a:p>
        </p:txBody>
      </p:sp>
      <p:graphicFrame>
        <p:nvGraphicFramePr>
          <p:cNvPr id="192" name="Google Shape;192;p6"/>
          <p:cNvGraphicFramePr/>
          <p:nvPr/>
        </p:nvGraphicFramePr>
        <p:xfrm>
          <a:off x="967151" y="1724527"/>
          <a:ext cx="10322200" cy="2030750"/>
        </p:xfrm>
        <a:graphic>
          <a:graphicData uri="http://schemas.openxmlformats.org/drawingml/2006/table">
            <a:tbl>
              <a:tblPr firstRow="1" firstCol="1" bandRow="1">
                <a:noFill/>
                <a:tableStyleId>{741B6D94-C5DE-4BEA-A561-84232AE76B24}</a:tableStyleId>
              </a:tblPr>
              <a:tblGrid>
                <a:gridCol w="115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5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       層級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分類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第1層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第2層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第3層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第4層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第5層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Class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Test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MyRESTServices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ProductCatalogResource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ProductCatalogResource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Product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URL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Test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restservices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productcatalog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search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用途說明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專案名稱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服務名稱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定義CURD功能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使用某一CURD功能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產品物件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" name="Google Shape;193;p6"/>
          <p:cNvSpPr/>
          <p:nvPr/>
        </p:nvSpPr>
        <p:spPr>
          <a:xfrm>
            <a:off x="2125391" y="4103651"/>
            <a:ext cx="1014049" cy="33528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3273471" y="4103651"/>
            <a:ext cx="1999569" cy="335280"/>
          </a:xfrm>
          <a:prstGeom prst="rect">
            <a:avLst/>
          </a:prstGeom>
          <a:solidFill>
            <a:schemeClr val="accent2"/>
          </a:solidFill>
          <a:ln w="15875" cap="flat" cmpd="sng">
            <a:solidFill>
              <a:srgbClr val="2B6E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MyRESTServices</a:t>
            </a: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5366431" y="4103651"/>
            <a:ext cx="2873329" cy="441694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3151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ProductCatalogResource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366431" y="4710844"/>
            <a:ext cx="2873329" cy="441694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3151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OOOOResource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366431" y="5318037"/>
            <a:ext cx="2873329" cy="441694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3151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XXXXResource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10260031" y="3893687"/>
            <a:ext cx="636567" cy="639338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0896598" y="4419610"/>
            <a:ext cx="636567" cy="639338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0260031" y="5134558"/>
            <a:ext cx="636567" cy="639338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8249920" y="4230415"/>
            <a:ext cx="2021840" cy="219675"/>
          </a:xfrm>
          <a:custGeom>
            <a:avLst/>
            <a:gdLst/>
            <a:ahLst/>
            <a:cxnLst/>
            <a:rect l="l" t="t" r="r" b="b"/>
            <a:pathLst>
              <a:path w="2021840" h="219675" extrusionOk="0">
                <a:moveTo>
                  <a:pt x="0" y="77425"/>
                </a:moveTo>
                <a:cubicBezTo>
                  <a:pt x="276013" y="30011"/>
                  <a:pt x="552027" y="-17402"/>
                  <a:pt x="782320" y="6305"/>
                </a:cubicBezTo>
                <a:cubicBezTo>
                  <a:pt x="1012613" y="30012"/>
                  <a:pt x="1175173" y="217972"/>
                  <a:pt x="1381760" y="219665"/>
                </a:cubicBezTo>
                <a:cubicBezTo>
                  <a:pt x="1588347" y="221358"/>
                  <a:pt x="1789853" y="13078"/>
                  <a:pt x="2021840" y="1646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新修刪查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8238190" y="4812929"/>
            <a:ext cx="2658407" cy="273627"/>
          </a:xfrm>
          <a:custGeom>
            <a:avLst/>
            <a:gdLst/>
            <a:ahLst/>
            <a:cxnLst/>
            <a:rect l="l" t="t" r="r" b="b"/>
            <a:pathLst>
              <a:path w="2021840" h="219675" extrusionOk="0">
                <a:moveTo>
                  <a:pt x="0" y="77425"/>
                </a:moveTo>
                <a:cubicBezTo>
                  <a:pt x="276013" y="30011"/>
                  <a:pt x="552027" y="-17402"/>
                  <a:pt x="782320" y="6305"/>
                </a:cubicBezTo>
                <a:cubicBezTo>
                  <a:pt x="1012613" y="30012"/>
                  <a:pt x="1175173" y="217972"/>
                  <a:pt x="1381760" y="219665"/>
                </a:cubicBezTo>
                <a:cubicBezTo>
                  <a:pt x="1588347" y="221358"/>
                  <a:pt x="1789853" y="13078"/>
                  <a:pt x="2021840" y="1646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新修刪查</a:t>
            </a: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8238191" y="5464349"/>
            <a:ext cx="2021840" cy="219675"/>
          </a:xfrm>
          <a:custGeom>
            <a:avLst/>
            <a:gdLst/>
            <a:ahLst/>
            <a:cxnLst/>
            <a:rect l="l" t="t" r="r" b="b"/>
            <a:pathLst>
              <a:path w="2021840" h="219675" extrusionOk="0">
                <a:moveTo>
                  <a:pt x="0" y="77425"/>
                </a:moveTo>
                <a:cubicBezTo>
                  <a:pt x="276013" y="30011"/>
                  <a:pt x="552027" y="-17402"/>
                  <a:pt x="782320" y="6305"/>
                </a:cubicBezTo>
                <a:cubicBezTo>
                  <a:pt x="1012613" y="30012"/>
                  <a:pt x="1175173" y="217972"/>
                  <a:pt x="1381760" y="219665"/>
                </a:cubicBezTo>
                <a:cubicBezTo>
                  <a:pt x="1588347" y="221358"/>
                  <a:pt x="1789853" y="13078"/>
                  <a:pt x="2021840" y="1646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新修刪查</a:t>
            </a: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3273471" y="5912131"/>
            <a:ext cx="1999569" cy="335280"/>
          </a:xfrm>
          <a:prstGeom prst="rect">
            <a:avLst/>
          </a:prstGeom>
          <a:solidFill>
            <a:srgbClr val="6DC59F"/>
          </a:solidFill>
          <a:ln w="15875" cap="flat" cmpd="sng">
            <a:solidFill>
              <a:srgbClr val="2B6E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XXXXServices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5376591" y="5858924"/>
            <a:ext cx="2873329" cy="441694"/>
          </a:xfrm>
          <a:prstGeom prst="rect">
            <a:avLst/>
          </a:prstGeom>
          <a:solidFill>
            <a:srgbClr val="8DADCD"/>
          </a:solidFill>
          <a:ln w="15875" cap="flat" cmpd="sng">
            <a:solidFill>
              <a:srgbClr val="3151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AAAAResource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6"/>
          <p:cNvCxnSpPr>
            <a:stCxn id="193" idx="3"/>
            <a:endCxn id="194" idx="1"/>
          </p:cNvCxnSpPr>
          <p:nvPr/>
        </p:nvCxnSpPr>
        <p:spPr>
          <a:xfrm>
            <a:off x="3139440" y="4271291"/>
            <a:ext cx="1341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6"/>
          <p:cNvCxnSpPr>
            <a:stCxn id="194" idx="3"/>
            <a:endCxn id="196" idx="1"/>
          </p:cNvCxnSpPr>
          <p:nvPr/>
        </p:nvCxnSpPr>
        <p:spPr>
          <a:xfrm>
            <a:off x="5273040" y="4271291"/>
            <a:ext cx="93300" cy="660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6"/>
          <p:cNvCxnSpPr>
            <a:stCxn id="194" idx="3"/>
            <a:endCxn id="197" idx="1"/>
          </p:cNvCxnSpPr>
          <p:nvPr/>
        </p:nvCxnSpPr>
        <p:spPr>
          <a:xfrm>
            <a:off x="5273040" y="4271291"/>
            <a:ext cx="93300" cy="1267500"/>
          </a:xfrm>
          <a:prstGeom prst="bentConnector3">
            <a:avLst>
              <a:gd name="adj1" fmla="val 50049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6"/>
          <p:cNvCxnSpPr>
            <a:stCxn id="193" idx="3"/>
            <a:endCxn id="204" idx="1"/>
          </p:cNvCxnSpPr>
          <p:nvPr/>
        </p:nvCxnSpPr>
        <p:spPr>
          <a:xfrm>
            <a:off x="3139440" y="4271291"/>
            <a:ext cx="134100" cy="180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6"/>
          <p:cNvCxnSpPr>
            <a:stCxn id="204" idx="3"/>
            <a:endCxn id="205" idx="1"/>
          </p:cNvCxnSpPr>
          <p:nvPr/>
        </p:nvCxnSpPr>
        <p:spPr>
          <a:xfrm>
            <a:off x="5273040" y="6079771"/>
            <a:ext cx="1035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6"/>
          <p:cNvSpPr/>
          <p:nvPr/>
        </p:nvSpPr>
        <p:spPr>
          <a:xfrm>
            <a:off x="10896597" y="5621715"/>
            <a:ext cx="636567" cy="639338"/>
          </a:xfrm>
          <a:prstGeom prst="ellipse">
            <a:avLst/>
          </a:prstGeom>
          <a:solidFill>
            <a:srgbClr val="B6CE4E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AAAA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238191" y="6017185"/>
            <a:ext cx="2658406" cy="251621"/>
          </a:xfrm>
          <a:custGeom>
            <a:avLst/>
            <a:gdLst/>
            <a:ahLst/>
            <a:cxnLst/>
            <a:rect l="l" t="t" r="r" b="b"/>
            <a:pathLst>
              <a:path w="2021840" h="219675" extrusionOk="0">
                <a:moveTo>
                  <a:pt x="0" y="77425"/>
                </a:moveTo>
                <a:cubicBezTo>
                  <a:pt x="276013" y="30011"/>
                  <a:pt x="552027" y="-17402"/>
                  <a:pt x="782320" y="6305"/>
                </a:cubicBezTo>
                <a:cubicBezTo>
                  <a:pt x="1012613" y="30012"/>
                  <a:pt x="1175173" y="217972"/>
                  <a:pt x="1381760" y="219665"/>
                </a:cubicBezTo>
                <a:cubicBezTo>
                  <a:pt x="1588347" y="221358"/>
                  <a:pt x="1789853" y="13078"/>
                  <a:pt x="2021840" y="16465"/>
                </a:cubicBezTo>
              </a:path>
            </a:pathLst>
          </a:cu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新修刪查</a:t>
            </a:r>
            <a:endParaRPr/>
          </a:p>
        </p:txBody>
      </p:sp>
      <p:cxnSp>
        <p:nvCxnSpPr>
          <p:cNvPr id="213" name="Google Shape;213;p6"/>
          <p:cNvCxnSpPr>
            <a:stCxn id="194" idx="3"/>
            <a:endCxn id="195" idx="1"/>
          </p:cNvCxnSpPr>
          <p:nvPr/>
        </p:nvCxnSpPr>
        <p:spPr>
          <a:xfrm>
            <a:off x="5273040" y="4271291"/>
            <a:ext cx="93300" cy="53100"/>
          </a:xfrm>
          <a:prstGeom prst="bentConnector3">
            <a:avLst>
              <a:gd name="adj1" fmla="val 50049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612" name="Google Shape;612;p5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匯入WAR檔</a:t>
            </a:r>
            <a:endParaRPr/>
          </a:p>
        </p:txBody>
      </p:sp>
      <p:pic>
        <p:nvPicPr>
          <p:cNvPr id="613" name="Google Shape;61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240" y="1860550"/>
            <a:ext cx="10009519" cy="393573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1"/>
          <p:cNvSpPr/>
          <p:nvPr/>
        </p:nvSpPr>
        <p:spPr>
          <a:xfrm>
            <a:off x="5427472" y="5313679"/>
            <a:ext cx="1267968" cy="2235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51"/>
          <p:cNvSpPr/>
          <p:nvPr/>
        </p:nvSpPr>
        <p:spPr>
          <a:xfrm>
            <a:off x="4325112" y="3782695"/>
            <a:ext cx="617728" cy="15430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1"/>
          <p:cNvSpPr/>
          <p:nvPr/>
        </p:nvSpPr>
        <p:spPr>
          <a:xfrm>
            <a:off x="6793992" y="4768214"/>
            <a:ext cx="617728" cy="2254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51"/>
          <p:cNvSpPr/>
          <p:nvPr/>
        </p:nvSpPr>
        <p:spPr>
          <a:xfrm>
            <a:off x="5498847" y="5523954"/>
            <a:ext cx="392667" cy="26075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623" name="Google Shape;623;p5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CURD實際測試</a:t>
            </a:r>
            <a:endParaRPr/>
          </a:p>
        </p:txBody>
      </p:sp>
      <p:pic>
        <p:nvPicPr>
          <p:cNvPr id="624" name="Google Shape;62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2720" y="2343528"/>
            <a:ext cx="9806559" cy="326885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2"/>
          <p:cNvSpPr txBox="1"/>
          <p:nvPr/>
        </p:nvSpPr>
        <p:spPr>
          <a:xfrm>
            <a:off x="1295402" y="1733254"/>
            <a:ext cx="21518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需先安裝PostMan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2"/>
          <p:cNvSpPr/>
          <p:nvPr/>
        </p:nvSpPr>
        <p:spPr>
          <a:xfrm>
            <a:off x="4102608" y="3469238"/>
            <a:ext cx="396240" cy="28894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53"/>
          <p:cNvPicPr preferRelativeResize="0"/>
          <p:nvPr/>
        </p:nvPicPr>
        <p:blipFill rotWithShape="1">
          <a:blip r:embed="rId3">
            <a:alphaModFix/>
          </a:blip>
          <a:srcRect t="13304"/>
          <a:stretch/>
        </p:blipFill>
        <p:spPr>
          <a:xfrm>
            <a:off x="1249682" y="2441448"/>
            <a:ext cx="8229690" cy="3736818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633" name="Google Shape;633;p5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CURD實際測試</a:t>
            </a:r>
            <a:endParaRPr/>
          </a:p>
        </p:txBody>
      </p:sp>
      <p:sp>
        <p:nvSpPr>
          <p:cNvPr id="634" name="Google Shape;634;p53"/>
          <p:cNvSpPr/>
          <p:nvPr/>
        </p:nvSpPr>
        <p:spPr>
          <a:xfrm>
            <a:off x="1295401" y="1706110"/>
            <a:ext cx="86704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查詢全部：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localhost:8080/Test/restservices/product/search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3"/>
          <p:cNvSpPr/>
          <p:nvPr/>
        </p:nvSpPr>
        <p:spPr>
          <a:xfrm>
            <a:off x="1280162" y="2461874"/>
            <a:ext cx="396240" cy="28894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3"/>
          <p:cNvSpPr/>
          <p:nvPr/>
        </p:nvSpPr>
        <p:spPr>
          <a:xfrm>
            <a:off x="2133602" y="2498450"/>
            <a:ext cx="2191510" cy="2834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3"/>
          <p:cNvSpPr/>
          <p:nvPr/>
        </p:nvSpPr>
        <p:spPr>
          <a:xfrm>
            <a:off x="8714232" y="2516738"/>
            <a:ext cx="566928" cy="2651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3"/>
          <p:cNvSpPr/>
          <p:nvPr/>
        </p:nvSpPr>
        <p:spPr>
          <a:xfrm>
            <a:off x="1295402" y="4199981"/>
            <a:ext cx="505965" cy="2541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3"/>
          <p:cNvSpPr/>
          <p:nvPr/>
        </p:nvSpPr>
        <p:spPr>
          <a:xfrm>
            <a:off x="1616969" y="4478383"/>
            <a:ext cx="1583431" cy="172413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3"/>
          <p:cNvSpPr txBox="1"/>
          <p:nvPr/>
        </p:nvSpPr>
        <p:spPr>
          <a:xfrm>
            <a:off x="3482340" y="5654040"/>
            <a:ext cx="27494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以Json格式顯示所有資料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646" name="Google Shape;646;p5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CURD實際測試</a:t>
            </a:r>
            <a:endParaRPr/>
          </a:p>
        </p:txBody>
      </p:sp>
      <p:pic>
        <p:nvPicPr>
          <p:cNvPr id="647" name="Google Shape;647;p54"/>
          <p:cNvPicPr preferRelativeResize="0"/>
          <p:nvPr/>
        </p:nvPicPr>
        <p:blipFill rotWithShape="1">
          <a:blip r:embed="rId3">
            <a:alphaModFix/>
          </a:blip>
          <a:srcRect r="5965"/>
          <a:stretch/>
        </p:blipFill>
        <p:spPr>
          <a:xfrm>
            <a:off x="921681" y="2800223"/>
            <a:ext cx="5237068" cy="22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54"/>
          <p:cNvSpPr/>
          <p:nvPr/>
        </p:nvSpPr>
        <p:spPr>
          <a:xfrm>
            <a:off x="1927407" y="2874164"/>
            <a:ext cx="2626659" cy="28894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4"/>
          <p:cNvSpPr/>
          <p:nvPr/>
        </p:nvSpPr>
        <p:spPr>
          <a:xfrm>
            <a:off x="2528043" y="4867980"/>
            <a:ext cx="3532094" cy="19707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p54"/>
          <p:cNvPicPr preferRelativeResize="0"/>
          <p:nvPr/>
        </p:nvPicPr>
        <p:blipFill rotWithShape="1">
          <a:blip r:embed="rId4">
            <a:alphaModFix/>
          </a:blip>
          <a:srcRect t="15385"/>
          <a:stretch/>
        </p:blipFill>
        <p:spPr>
          <a:xfrm>
            <a:off x="6175636" y="2743199"/>
            <a:ext cx="5536934" cy="2370981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54"/>
          <p:cNvSpPr/>
          <p:nvPr/>
        </p:nvSpPr>
        <p:spPr>
          <a:xfrm>
            <a:off x="7364503" y="2833144"/>
            <a:ext cx="4101355" cy="2865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54"/>
          <p:cNvSpPr/>
          <p:nvPr/>
        </p:nvSpPr>
        <p:spPr>
          <a:xfrm>
            <a:off x="6683186" y="3785404"/>
            <a:ext cx="1689850" cy="12481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4"/>
          <p:cNvSpPr/>
          <p:nvPr/>
        </p:nvSpPr>
        <p:spPr>
          <a:xfrm>
            <a:off x="1295402" y="1706110"/>
            <a:ext cx="96011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查詢產品名稱：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localhost:8080/Test/restservices/product/search/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產品1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中文URLencode：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https://www.urlencoder.org/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637" y="2352441"/>
            <a:ext cx="419100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660" name="Google Shape;660;p5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CURD實際測試</a:t>
            </a:r>
            <a:endParaRPr/>
          </a:p>
        </p:txBody>
      </p:sp>
      <p:sp>
        <p:nvSpPr>
          <p:cNvPr id="661" name="Google Shape;661;p55"/>
          <p:cNvSpPr/>
          <p:nvPr/>
        </p:nvSpPr>
        <p:spPr>
          <a:xfrm>
            <a:off x="3964638" y="2395791"/>
            <a:ext cx="792558" cy="33229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5"/>
          <p:cNvSpPr/>
          <p:nvPr/>
        </p:nvSpPr>
        <p:spPr>
          <a:xfrm>
            <a:off x="4530463" y="5018451"/>
            <a:ext cx="1499947" cy="10868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5"/>
          <p:cNvSpPr/>
          <p:nvPr/>
        </p:nvSpPr>
        <p:spPr>
          <a:xfrm>
            <a:off x="1295402" y="1706110"/>
            <a:ext cx="9601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查詢產品id：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localhost:8080/Test/restservices/product/search/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id/1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5"/>
          <p:cNvSpPr/>
          <p:nvPr/>
        </p:nvSpPr>
        <p:spPr>
          <a:xfrm>
            <a:off x="5143087" y="2352442"/>
            <a:ext cx="3012550" cy="3756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670" name="Google Shape;670;p5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CURD實際測試</a:t>
            </a:r>
            <a:endParaRPr/>
          </a:p>
        </p:txBody>
      </p:sp>
      <p:sp>
        <p:nvSpPr>
          <p:cNvPr id="671" name="Google Shape;671;p56"/>
          <p:cNvSpPr/>
          <p:nvPr/>
        </p:nvSpPr>
        <p:spPr>
          <a:xfrm>
            <a:off x="1295402" y="1706110"/>
            <a:ext cx="96011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localhost:8080/Test/restservices/product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Params：id以外的屬性 (productName、category、salePrice)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7611" y="2629440"/>
            <a:ext cx="5136777" cy="3440084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6"/>
          <p:cNvSpPr/>
          <p:nvPr/>
        </p:nvSpPr>
        <p:spPr>
          <a:xfrm>
            <a:off x="4495796" y="2673780"/>
            <a:ext cx="1833285" cy="2487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6"/>
          <p:cNvSpPr/>
          <p:nvPr/>
        </p:nvSpPr>
        <p:spPr>
          <a:xfrm>
            <a:off x="3527611" y="3087998"/>
            <a:ext cx="614083" cy="22894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56"/>
          <p:cNvSpPr/>
          <p:nvPr/>
        </p:nvSpPr>
        <p:spPr>
          <a:xfrm>
            <a:off x="3527611" y="3579664"/>
            <a:ext cx="4791636" cy="94751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56"/>
          <p:cNvSpPr/>
          <p:nvPr/>
        </p:nvSpPr>
        <p:spPr>
          <a:xfrm>
            <a:off x="3933263" y="5477399"/>
            <a:ext cx="1293161" cy="5921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56"/>
          <p:cNvSpPr/>
          <p:nvPr/>
        </p:nvSpPr>
        <p:spPr>
          <a:xfrm>
            <a:off x="3527612" y="2673779"/>
            <a:ext cx="497542" cy="24871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683" name="Google Shape;683;p5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CURD實際測試</a:t>
            </a:r>
            <a:endParaRPr/>
          </a:p>
        </p:txBody>
      </p:sp>
      <p:sp>
        <p:nvSpPr>
          <p:cNvPr id="684" name="Google Shape;684;p57"/>
          <p:cNvSpPr/>
          <p:nvPr/>
        </p:nvSpPr>
        <p:spPr>
          <a:xfrm>
            <a:off x="1295402" y="1706110"/>
            <a:ext cx="96011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修改：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localhost:8080/Test/restservices/product/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Params：id以外的屬性 (productName、category、salePrice)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5" name="Google Shape;68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8792" y="2629440"/>
            <a:ext cx="5134416" cy="34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7"/>
          <p:cNvSpPr/>
          <p:nvPr/>
        </p:nvSpPr>
        <p:spPr>
          <a:xfrm>
            <a:off x="4495796" y="2673780"/>
            <a:ext cx="2030510" cy="2487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57"/>
          <p:cNvSpPr/>
          <p:nvPr/>
        </p:nvSpPr>
        <p:spPr>
          <a:xfrm>
            <a:off x="3509681" y="3114893"/>
            <a:ext cx="614083" cy="22894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57"/>
          <p:cNvSpPr/>
          <p:nvPr/>
        </p:nvSpPr>
        <p:spPr>
          <a:xfrm>
            <a:off x="3527611" y="3606559"/>
            <a:ext cx="4791636" cy="102819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57"/>
          <p:cNvSpPr/>
          <p:nvPr/>
        </p:nvSpPr>
        <p:spPr>
          <a:xfrm>
            <a:off x="3933263" y="5540154"/>
            <a:ext cx="1293161" cy="5921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57"/>
          <p:cNvSpPr/>
          <p:nvPr/>
        </p:nvSpPr>
        <p:spPr>
          <a:xfrm>
            <a:off x="3527612" y="2673779"/>
            <a:ext cx="497542" cy="24871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696" name="Google Shape;696;p5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CURD實際測試</a:t>
            </a:r>
            <a:endParaRPr/>
          </a:p>
        </p:txBody>
      </p:sp>
      <p:sp>
        <p:nvSpPr>
          <p:cNvPr id="697" name="Google Shape;697;p58"/>
          <p:cNvSpPr/>
          <p:nvPr/>
        </p:nvSpPr>
        <p:spPr>
          <a:xfrm>
            <a:off x="1295402" y="1706110"/>
            <a:ext cx="9601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刪除：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URL：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localhost:8080/Test/restservices/product/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698" name="Google Shape;69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780" y="2646918"/>
            <a:ext cx="3686439" cy="3347196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8"/>
          <p:cNvSpPr/>
          <p:nvPr/>
        </p:nvSpPr>
        <p:spPr>
          <a:xfrm>
            <a:off x="5400260" y="2691708"/>
            <a:ext cx="2399034" cy="28204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58"/>
          <p:cNvSpPr/>
          <p:nvPr/>
        </p:nvSpPr>
        <p:spPr>
          <a:xfrm>
            <a:off x="4730152" y="5253282"/>
            <a:ext cx="1572036" cy="66342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58"/>
          <p:cNvSpPr/>
          <p:nvPr/>
        </p:nvSpPr>
        <p:spPr>
          <a:xfrm>
            <a:off x="4288641" y="2682741"/>
            <a:ext cx="596152" cy="3179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9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二、RWD(前端)</a:t>
            </a:r>
            <a:endParaRPr/>
          </a:p>
        </p:txBody>
      </p:sp>
      <p:sp>
        <p:nvSpPr>
          <p:cNvPr id="707" name="Google Shape;707;p59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sp>
        <p:nvSpPr>
          <p:cNvPr id="708" name="Google Shape;708;p5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RWD簡介</a:t>
            </a:r>
            <a:endParaRPr/>
          </a:p>
        </p:txBody>
      </p:sp>
      <p:sp>
        <p:nvSpPr>
          <p:cNvPr id="714" name="Google Shape;714;p60"/>
          <p:cNvSpPr txBox="1">
            <a:spLocks noGrp="1"/>
          </p:cNvSpPr>
          <p:nvPr>
            <p:ph type="body" idx="1"/>
          </p:nvPr>
        </p:nvSpPr>
        <p:spPr>
          <a:xfrm>
            <a:off x="1295401" y="1626323"/>
            <a:ext cx="9601196" cy="424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簡介：適應性網頁、響應式網頁設計，舊式網站設計大多將手機版與電腦版網站分開設計，RWD則以百分比的方式及彈性的畫面設計，在不同解析度下自動改變網頁頁面的佈局排版，讓不同的設備都可以正常瀏覽同一網站，提供最佳的視覺體驗。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https://www.ibest.tw/page01.php</a:t>
            </a:r>
            <a:r>
              <a:rPr lang="en-US"/>
              <a:t>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模板下載：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https://html5up.net/</a:t>
            </a:r>
            <a:r>
              <a:rPr lang="en-US"/>
              <a:t>、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https://templated.co/</a:t>
            </a:r>
            <a:endParaRPr/>
          </a:p>
        </p:txBody>
      </p:sp>
      <p:sp>
        <p:nvSpPr>
          <p:cNvPr id="715" name="Google Shape;715;p6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程式架構說明</a:t>
            </a:r>
            <a:endParaRPr/>
          </a:p>
        </p:txBody>
      </p:sp>
      <p:graphicFrame>
        <p:nvGraphicFramePr>
          <p:cNvPr id="220" name="Google Shape;220;p7"/>
          <p:cNvGraphicFramePr/>
          <p:nvPr/>
        </p:nvGraphicFramePr>
        <p:xfrm>
          <a:off x="967151" y="1724527"/>
          <a:ext cx="10322200" cy="2030750"/>
        </p:xfrm>
        <a:graphic>
          <a:graphicData uri="http://schemas.openxmlformats.org/drawingml/2006/table">
            <a:tbl>
              <a:tblPr firstRow="1" firstCol="1" bandRow="1">
                <a:noFill/>
                <a:tableStyleId>{741B6D94-C5DE-4BEA-A561-84232AE76B24}</a:tableStyleId>
              </a:tblPr>
              <a:tblGrid>
                <a:gridCol w="115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5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  層級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分類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第1層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第2層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第3層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第4層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第5層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Class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Test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MyRESTServices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ProductCatalogResource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ProductCatalogResource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Product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URL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Test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restservices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productcatalog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search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用途說明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專案名稱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服務名稱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定義CURD功能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使用某一CURD功能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產品物件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1" name="Google Shape;221;p7"/>
          <p:cNvSpPr/>
          <p:nvPr/>
        </p:nvSpPr>
        <p:spPr>
          <a:xfrm>
            <a:off x="9713367" y="1724527"/>
            <a:ext cx="1575956" cy="20307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8910320" y="3870960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資料庫的所有資料表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967150" y="4775200"/>
            <a:ext cx="591116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公用類別(工具)：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Status：協助顯示資料處理狀態與訊息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DbConnection：協助資料庫連線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HTML與CSS</a:t>
            </a:r>
            <a:endParaRPr/>
          </a:p>
        </p:txBody>
      </p:sp>
      <p:sp>
        <p:nvSpPr>
          <p:cNvPr id="721" name="Google Shape;721;p61"/>
          <p:cNvSpPr txBox="1">
            <a:spLocks noGrp="1"/>
          </p:cNvSpPr>
          <p:nvPr>
            <p:ph type="body" idx="1"/>
          </p:nvPr>
        </p:nvSpPr>
        <p:spPr>
          <a:xfrm>
            <a:off x="1295401" y="1626323"/>
            <a:ext cx="9601196" cy="424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HTML簡介：用於建立網頁的標準標記語言，網頁瀏覽器可以讀取HTML檔案，並將其彩現成視覺化網頁。HTML允許嵌入圖像與物件，且可以用於建立互動式表單等。( 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https://zh.wikipedia.org/wiki/HTML</a:t>
            </a:r>
            <a:r>
              <a:rPr lang="en-US" sz="2200"/>
              <a:t> )</a:t>
            </a:r>
            <a:endParaRPr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HTML練習：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https://www.w3schools.com/html/html_basic.asp</a:t>
            </a:r>
            <a:endParaRPr sz="2200"/>
          </a:p>
          <a:p>
            <a:pPr marL="285750" lvl="0" indent="-125095" algn="l" rtl="0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endParaRPr sz="2200"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CSS簡介：用來為結構化文件(如HTML文件添加樣式(ex:字型、間距和顏色等)的語言，網頁瀏覽器會參照CSS的定義來顯示網頁文字和其它元素的外觀與布局。( 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https://zh.wikipedia.org/wiki/CSS</a:t>
            </a:r>
            <a:r>
              <a:rPr lang="en-US" sz="2200"/>
              <a:t> )</a:t>
            </a:r>
            <a:endParaRPr sz="2200"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CSS練習： </a:t>
            </a:r>
            <a:r>
              <a:rPr lang="en-US" sz="2200" u="sng">
                <a:solidFill>
                  <a:schemeClr val="hlink"/>
                </a:solidFill>
                <a:hlinkClick r:id="rId6"/>
              </a:rPr>
              <a:t>https://www.w3schools.com/css/css_syntax.asp</a:t>
            </a:r>
            <a:endParaRPr sz="2200"/>
          </a:p>
        </p:txBody>
      </p:sp>
      <p:sp>
        <p:nvSpPr>
          <p:cNvPr id="722" name="Google Shape;722;p6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2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三、前後端串接</a:t>
            </a:r>
            <a:endParaRPr/>
          </a:p>
        </p:txBody>
      </p:sp>
      <p:sp>
        <p:nvSpPr>
          <p:cNvPr id="728" name="Google Shape;728;p62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sp>
        <p:nvSpPr>
          <p:cNvPr id="729" name="Google Shape;729;p6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JavaScript與jQuery</a:t>
            </a:r>
            <a:endParaRPr/>
          </a:p>
        </p:txBody>
      </p:sp>
      <p:sp>
        <p:nvSpPr>
          <p:cNvPr id="735" name="Google Shape;735;p63"/>
          <p:cNvSpPr txBox="1">
            <a:spLocks noGrp="1"/>
          </p:cNvSpPr>
          <p:nvPr>
            <p:ph type="body" idx="1"/>
          </p:nvPr>
        </p:nvSpPr>
        <p:spPr>
          <a:xfrm>
            <a:off x="1295400" y="1581498"/>
            <a:ext cx="10000129" cy="464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JavaScript簡介：</a:t>
            </a:r>
            <a:r>
              <a:rPr lang="en-US" sz="2200" b="1"/>
              <a:t>JS</a:t>
            </a:r>
            <a:r>
              <a:rPr lang="en-US" sz="2200"/>
              <a:t>，被大多數網站所使用，主流瀏覽器也普遍支援。</a:t>
            </a:r>
            <a:endParaRPr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基本語法：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https://www.w3schools.com/js/js_statements.asp</a:t>
            </a:r>
            <a:endParaRPr sz="2200"/>
          </a:p>
          <a:p>
            <a:pPr marL="0" lvl="0" indent="0" algn="l" rtl="0">
              <a:spcBef>
                <a:spcPts val="840"/>
              </a:spcBef>
              <a:spcAft>
                <a:spcPts val="0"/>
              </a:spcAft>
              <a:buSzPts val="1380"/>
              <a:buNone/>
            </a:pPr>
            <a:endParaRPr sz="1200"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jQuery簡介：JavaScript的函數庫，方便於元素選取、操作、CSS 操作、事件監聽、特效/動畫等。</a:t>
            </a:r>
            <a:endParaRPr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基本語法：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https://www.w3schools.com/jquery/jquery_get_started.asp</a:t>
            </a:r>
            <a:endParaRPr sz="2200"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補充-Ajax：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https://awpluway.pixnet.net/blog/post/364195038</a:t>
            </a:r>
            <a:endParaRPr sz="2200"/>
          </a:p>
          <a:p>
            <a:pPr marL="0" lvl="0" indent="0" algn="l" rtl="0">
              <a:spcBef>
                <a:spcPts val="840"/>
              </a:spcBef>
              <a:spcAft>
                <a:spcPts val="0"/>
              </a:spcAft>
              <a:buSzPts val="1380"/>
              <a:buNone/>
            </a:pPr>
            <a:endParaRPr sz="1200"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jQuery DataTable表格：一種jQuery外掛套件，針對table的呈現方式提供具有彈性的客製化選項，可輕鬆實作出功能豐富的table介面。</a:t>
            </a:r>
            <a:endParaRPr sz="2200"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/>
              <a:t>使用方式：</a:t>
            </a:r>
            <a:r>
              <a:rPr lang="en-US" sz="2200" u="sng">
                <a:solidFill>
                  <a:schemeClr val="hlink"/>
                </a:solidFill>
                <a:hlinkClick r:id="rId6"/>
              </a:rPr>
              <a:t>https://datatables.net/examples/basic_init/zero_configuration.html</a:t>
            </a:r>
            <a:endParaRPr sz="2200"/>
          </a:p>
        </p:txBody>
      </p:sp>
      <p:sp>
        <p:nvSpPr>
          <p:cNvPr id="736" name="Google Shape;736;p6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742" name="Google Shape;742;p6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建立HTML檔</a:t>
            </a:r>
            <a:endParaRPr/>
          </a:p>
        </p:txBody>
      </p:sp>
      <p:pic>
        <p:nvPicPr>
          <p:cNvPr id="743" name="Google Shape;74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662" y="1883207"/>
            <a:ext cx="5272648" cy="119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8265" y="1668614"/>
            <a:ext cx="4573962" cy="4526612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64"/>
          <p:cNvSpPr/>
          <p:nvPr/>
        </p:nvSpPr>
        <p:spPr>
          <a:xfrm>
            <a:off x="930733" y="2048925"/>
            <a:ext cx="951660" cy="1948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64"/>
          <p:cNvSpPr/>
          <p:nvPr/>
        </p:nvSpPr>
        <p:spPr>
          <a:xfrm>
            <a:off x="1909281" y="2156505"/>
            <a:ext cx="688322" cy="19482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64"/>
          <p:cNvSpPr/>
          <p:nvPr/>
        </p:nvSpPr>
        <p:spPr>
          <a:xfrm>
            <a:off x="4849709" y="2853357"/>
            <a:ext cx="824751" cy="2221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64"/>
          <p:cNvSpPr/>
          <p:nvPr/>
        </p:nvSpPr>
        <p:spPr>
          <a:xfrm>
            <a:off x="7350862" y="5121427"/>
            <a:ext cx="824751" cy="2221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64"/>
          <p:cNvSpPr/>
          <p:nvPr/>
        </p:nvSpPr>
        <p:spPr>
          <a:xfrm>
            <a:off x="9565144" y="5838605"/>
            <a:ext cx="824751" cy="2221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755" name="Google Shape;755;p6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產品清單頁面</a:t>
            </a:r>
            <a:endParaRPr/>
          </a:p>
        </p:txBody>
      </p:sp>
      <p:sp>
        <p:nvSpPr>
          <p:cNvPr id="756" name="Google Shape;756;p65"/>
          <p:cNvSpPr/>
          <p:nvPr/>
        </p:nvSpPr>
        <p:spPr>
          <a:xfrm>
            <a:off x="787487" y="1529784"/>
            <a:ext cx="1100827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&lt;html lang="zh-Hant-tw"&gt;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&lt;head&gt;&lt;title&gt;產品清單&lt;/title&gt;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&lt;link href="https://cdn.datatables.net/1.10.20/css/jquery.dataTables.min.css" rel="stylesheet" type="text/css"&gt;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 src="https://code.jquery.com/jquery-3.3.1.js"&gt;&lt;/script&gt;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 src="https://cdn.datatables.net/1.10.20/js/jquery.dataTables.min.js"&gt;&lt;/script&gt;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&lt;p&gt;&lt;input type="button" value="新增" id="</a:t>
            </a: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insert_btn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&lt;table id="</a:t>
            </a:r>
            <a:r>
              <a:rPr lang="en-US" sz="1800">
                <a:solidFill>
                  <a:srgbClr val="A3591C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class="display" style="width:100%"&gt;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&lt;thead&gt;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&lt;tr&gt;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&lt;th&gt;產品名稱&lt;/th&gt;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&lt;th&gt;產品分類&lt;/th&gt;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&lt;th&gt;產品售價&lt;/th&gt;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&lt;th&gt;功能&lt;/th&gt;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5"/>
          <p:cNvSpPr/>
          <p:nvPr/>
        </p:nvSpPr>
        <p:spPr>
          <a:xfrm>
            <a:off x="787487" y="2142566"/>
            <a:ext cx="9677313" cy="110265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5"/>
          <p:cNvSpPr txBox="1"/>
          <p:nvPr/>
        </p:nvSpPr>
        <p:spPr>
          <a:xfrm>
            <a:off x="8625835" y="1695604"/>
            <a:ext cx="18389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引用jQuery進來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5"/>
          <p:cNvSpPr/>
          <p:nvPr/>
        </p:nvSpPr>
        <p:spPr>
          <a:xfrm>
            <a:off x="787487" y="4257039"/>
            <a:ext cx="7092489" cy="20003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5"/>
          <p:cNvSpPr txBox="1"/>
          <p:nvPr/>
        </p:nvSpPr>
        <p:spPr>
          <a:xfrm>
            <a:off x="8028189" y="4257039"/>
            <a:ext cx="30671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建立空的Table(要注意格式)，並指定id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5"/>
          <p:cNvSpPr txBox="1"/>
          <p:nvPr/>
        </p:nvSpPr>
        <p:spPr>
          <a:xfrm>
            <a:off x="8028189" y="3769816"/>
            <a:ext cx="3067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新增產品按鈕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5"/>
          <p:cNvSpPr/>
          <p:nvPr/>
        </p:nvSpPr>
        <p:spPr>
          <a:xfrm>
            <a:off x="787486" y="3787998"/>
            <a:ext cx="7092490" cy="2932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768" name="Google Shape;768;p6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產品清單頁面</a:t>
            </a:r>
            <a:endParaRPr/>
          </a:p>
        </p:txBody>
      </p:sp>
      <p:sp>
        <p:nvSpPr>
          <p:cNvPr id="769" name="Google Shape;769;p66"/>
          <p:cNvSpPr/>
          <p:nvPr/>
        </p:nvSpPr>
        <p:spPr>
          <a:xfrm>
            <a:off x="1113103" y="1740419"/>
            <a:ext cx="1043664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&lt;/tr&gt;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&lt;/thead&gt;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&lt;/table&gt;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page  ="product";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//設定頁面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table;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url: "http://localhost:8080/Test/restservices/product/search",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//產品清單的API網址(預設get方法)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success: function(msg){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//請求成功後的所有資料放在msg中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//console.log(msg);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table = $('#</a:t>
            </a:r>
            <a:r>
              <a:rPr lang="en-US" sz="1800">
                <a:solidFill>
                  <a:srgbClr val="A3591C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').DataTable({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language: {url: "http://localhost:8080/Test/dataTables.zh-tw.txt"},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//設定中文化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data:msg,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//將資料丟入DataTable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6"/>
          <p:cNvSpPr/>
          <p:nvPr/>
        </p:nvSpPr>
        <p:spPr>
          <a:xfrm>
            <a:off x="1113103" y="1740419"/>
            <a:ext cx="1467537" cy="96214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6"/>
          <p:cNvSpPr txBox="1"/>
          <p:nvPr/>
        </p:nvSpPr>
        <p:spPr>
          <a:xfrm>
            <a:off x="2810641" y="1740419"/>
            <a:ext cx="30671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建立空的Table(要注意格式)，並指定id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6"/>
          <p:cNvSpPr/>
          <p:nvPr/>
        </p:nvSpPr>
        <p:spPr>
          <a:xfrm>
            <a:off x="1113102" y="3152659"/>
            <a:ext cx="3469058" cy="3119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66"/>
          <p:cNvSpPr/>
          <p:nvPr/>
        </p:nvSpPr>
        <p:spPr>
          <a:xfrm>
            <a:off x="2108782" y="4230469"/>
            <a:ext cx="5440098" cy="3415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66"/>
          <p:cNvSpPr/>
          <p:nvPr/>
        </p:nvSpPr>
        <p:spPr>
          <a:xfrm>
            <a:off x="2388180" y="5337909"/>
            <a:ext cx="2529260" cy="3415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6"/>
          <p:cNvSpPr txBox="1"/>
          <p:nvPr/>
        </p:nvSpPr>
        <p:spPr>
          <a:xfrm>
            <a:off x="5193160" y="5179982"/>
            <a:ext cx="4265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建立DataTable，下面是客製化選項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781" name="Google Shape;781;p6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產品清單頁面</a:t>
            </a:r>
            <a:endParaRPr/>
          </a:p>
        </p:txBody>
      </p:sp>
      <p:sp>
        <p:nvSpPr>
          <p:cNvPr id="782" name="Google Shape;782;p67"/>
          <p:cNvSpPr/>
          <p:nvPr/>
        </p:nvSpPr>
        <p:spPr>
          <a:xfrm>
            <a:off x="731520" y="1545271"/>
            <a:ext cx="1091778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columns: [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//設定各欄位位置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"name" },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"category" },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"unitPrice" },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"id" , render: function (data, type, obj, meta)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//要加按鈕功能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{                 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//編輯按鈕，type=edit，id=產品id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var s = "&lt;input class='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data_btn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 type='button' value='編輯' data-type='edit' data-id='" 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data + "'&gt;"+  "&lt;br&gt;"+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//刪除按鈕，type=delete，id=產品id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		"&lt;input class='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data_btn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 type='button' value='刪除' data-type='delete' data-id='" + data + "'&gt;";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return 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}]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setTimeout(clickValue,300);  setTimeout(clickValue,1500);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//設定監聽點擊事件(0.3秒、1.5秒後)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7"/>
          <p:cNvSpPr/>
          <p:nvPr/>
        </p:nvSpPr>
        <p:spPr>
          <a:xfrm>
            <a:off x="1209620" y="2686149"/>
            <a:ext cx="10301660" cy="194681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790" name="Google Shape;790;p6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產品清單頁面</a:t>
            </a:r>
            <a:endParaRPr/>
          </a:p>
        </p:txBody>
      </p:sp>
      <p:sp>
        <p:nvSpPr>
          <p:cNvPr id="791" name="Google Shape;791;p68"/>
          <p:cNvSpPr/>
          <p:nvPr/>
        </p:nvSpPr>
        <p:spPr>
          <a:xfrm>
            <a:off x="1113230" y="1682317"/>
            <a:ext cx="1017085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clickValue(){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$('.</a:t>
            </a: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data_btn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').click(function () {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//監聽click事件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//console.log("功能：跳到編輯/刪除頁面");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type  = $(this).data("type");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//抓type值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id  = $(this).data("id");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//抓id值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//console.log("類型："+type+"，id： "+ id);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location.href=page+"_"+type+".html?id="+id;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//依照類型跳頁，並傳送id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$('#</a:t>
            </a:r>
            <a:r>
              <a:rPr lang="en-US"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insert_btn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').click(function () {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//監聽click事件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//console.log("功能：跳到新增頁面");</a:t>
            </a:r>
            <a:endParaRPr/>
          </a:p>
          <a:p>
            <a:pPr marL="4572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location.href=page+"_create.html";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//跳到新增頁面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&lt;/body&gt;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&lt;/html&gt;</a:t>
            </a:r>
            <a:endParaRPr/>
          </a:p>
        </p:txBody>
      </p:sp>
      <p:sp>
        <p:nvSpPr>
          <p:cNvPr id="792" name="Google Shape;792;p68"/>
          <p:cNvSpPr txBox="1"/>
          <p:nvPr/>
        </p:nvSpPr>
        <p:spPr>
          <a:xfrm>
            <a:off x="466165" y="6382870"/>
            <a:ext cx="25314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備忘稿有code可以複製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68"/>
          <p:cNvSpPr/>
          <p:nvPr/>
        </p:nvSpPr>
        <p:spPr>
          <a:xfrm>
            <a:off x="2479040" y="1987503"/>
            <a:ext cx="7955280" cy="20155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799" name="Google Shape;799;p6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產品清單頁面</a:t>
            </a:r>
            <a:endParaRPr/>
          </a:p>
        </p:txBody>
      </p:sp>
      <p:pic>
        <p:nvPicPr>
          <p:cNvPr id="800" name="Google Shape;80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465" y="1802046"/>
            <a:ext cx="10419178" cy="4158915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9"/>
          <p:cNvSpPr/>
          <p:nvPr/>
        </p:nvSpPr>
        <p:spPr>
          <a:xfrm>
            <a:off x="1771469" y="1802046"/>
            <a:ext cx="1744617" cy="21181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807" name="Google Shape;807;p7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補充：DataTable中文化</a:t>
            </a:r>
            <a:endParaRPr/>
          </a:p>
        </p:txBody>
      </p:sp>
      <p:sp>
        <p:nvSpPr>
          <p:cNvPr id="808" name="Google Shape;808;p70"/>
          <p:cNvSpPr/>
          <p:nvPr/>
        </p:nvSpPr>
        <p:spPr>
          <a:xfrm>
            <a:off x="988358" y="1540504"/>
            <a:ext cx="6246160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"processing":   "處理中...",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"loadingRecords": "載入中...",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"lengthMenu":   "顯示 _MENU_ 項結果",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"zeroRecords":  "沒有符合的結果",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"info":	"顯示第 _START_ 至 _END_ 項結果，共 _TOTAL_ 項",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"infoEmpty":    "顯示第 0 至 0 項結果，共 0 項",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"infoFiltered": "(從 _MAX_ 項結果中過濾)",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"infoPostFix":  "",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"search":       "搜尋:",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"paginate":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"first":    "第一頁",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"previous": "上一頁",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"next":     "下一頁",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"last":     "最後一頁"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"aria":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"sortAscending":  ": 升冪排列",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"sortDescending": ": 降冪排列"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70"/>
          <p:cNvSpPr/>
          <p:nvPr/>
        </p:nvSpPr>
        <p:spPr>
          <a:xfrm>
            <a:off x="6405281" y="4310493"/>
            <a:ext cx="51636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儲存成「</a:t>
            </a:r>
            <a:r>
              <a:rPr lang="en-U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dataTables.zh-tw.txt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」檔，放入專案中。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0" name="Google Shape;81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553" y="4679825"/>
            <a:ext cx="62484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70"/>
          <p:cNvSpPr/>
          <p:nvPr/>
        </p:nvSpPr>
        <p:spPr>
          <a:xfrm>
            <a:off x="5988423" y="5710518"/>
            <a:ext cx="1362635" cy="25997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第1層-建立專案</a:t>
            </a:r>
            <a:endParaRPr/>
          </a:p>
        </p:txBody>
      </p:sp>
      <p:pic>
        <p:nvPicPr>
          <p:cNvPr id="230" name="Google Shape;2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619" y="1767969"/>
            <a:ext cx="8730761" cy="42690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/>
          <p:nvPr/>
        </p:nvSpPr>
        <p:spPr>
          <a:xfrm>
            <a:off x="4132383" y="3928873"/>
            <a:ext cx="940777" cy="32660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7625860" y="4529680"/>
            <a:ext cx="1693986" cy="27091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817" name="Google Shape;817;p7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新增頁面</a:t>
            </a:r>
            <a:endParaRPr/>
          </a:p>
        </p:txBody>
      </p:sp>
      <p:sp>
        <p:nvSpPr>
          <p:cNvPr id="818" name="Google Shape;818;p71"/>
          <p:cNvSpPr/>
          <p:nvPr/>
        </p:nvSpPr>
        <p:spPr>
          <a:xfrm>
            <a:off x="974202" y="1727911"/>
            <a:ext cx="1040371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&lt;html lang="zh-Hant-tw"&gt;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&lt;title&gt;新增產品&lt;/title&gt;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 src="https://code.jquery.com/jquery-3.3.1.js"&gt;&lt;/script&gt;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&lt;/head&gt;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&lt;h1&gt;新增產品&lt;/h1&gt;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&lt;form id="form"&gt;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&lt;label for="textfield"&gt;產品名稱：&lt;/label&gt;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type="text" id="productName" name="productName"&gt;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&lt;label for="textfield2"&gt;產品分類：&lt;/label&gt;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type="text" id="category" name="category"&gt;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7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824" name="Google Shape;824;p7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新增頁面</a:t>
            </a:r>
            <a:endParaRPr/>
          </a:p>
        </p:txBody>
      </p:sp>
      <p:sp>
        <p:nvSpPr>
          <p:cNvPr id="825" name="Google Shape;825;p72"/>
          <p:cNvSpPr/>
          <p:nvPr/>
        </p:nvSpPr>
        <p:spPr>
          <a:xfrm>
            <a:off x="990907" y="1762637"/>
            <a:ext cx="1001661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&lt;label for="number"&gt;產品售價：&lt;/label&gt;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type="number" id="salePrice" name="salePrice"&gt;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type="button" id="submitbtn" value="送出"&gt;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&lt;/form&gt;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$('#submitbtn').click(function(msg){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"http://localhost:8080/Test/restservices/product",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//新增產品的API網址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type:"post",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//請求方式要用post方法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data:$('#form').serialize(),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//將form裡面所有input型態欄位全部抓出並</a:t>
            </a:r>
            <a:r>
              <a:rPr lang="en-US" sz="1800" b="0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序列化</a:t>
            </a:r>
            <a:endParaRPr sz="1800" b="0" i="0" u="sng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//請求成功後的所有資料放在msg中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831" name="Google Shape;831;p7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新增頁面</a:t>
            </a:r>
            <a:endParaRPr/>
          </a:p>
        </p:txBody>
      </p:sp>
      <p:sp>
        <p:nvSpPr>
          <p:cNvPr id="832" name="Google Shape;832;p73"/>
          <p:cNvSpPr/>
          <p:nvPr/>
        </p:nvSpPr>
        <p:spPr>
          <a:xfrm>
            <a:off x="719559" y="1600591"/>
            <a:ext cx="1135283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//console.log(msg.message);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if(msg.message=="成功"){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alert('新增成功!');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location.href='index.html';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//回到產品清單頁面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}else{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alert('失敗，請檢查是否填寫正確!');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&lt;/html&gt;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839" name="Google Shape;839;p7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新增頁面</a:t>
            </a:r>
            <a:endParaRPr/>
          </a:p>
        </p:txBody>
      </p:sp>
      <p:pic>
        <p:nvPicPr>
          <p:cNvPr id="840" name="Google Shape;84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12" y="1713054"/>
            <a:ext cx="4259418" cy="429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0202" y="1713054"/>
            <a:ext cx="3969936" cy="116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0202" y="4540625"/>
            <a:ext cx="5834560" cy="1073096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4"/>
          <p:cNvSpPr/>
          <p:nvPr/>
        </p:nvSpPr>
        <p:spPr>
          <a:xfrm>
            <a:off x="2413726" y="2008701"/>
            <a:ext cx="2875904" cy="353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849" name="Google Shape;849;p7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修改頁面</a:t>
            </a:r>
            <a:endParaRPr/>
          </a:p>
        </p:txBody>
      </p:sp>
      <p:sp>
        <p:nvSpPr>
          <p:cNvPr id="850" name="Google Shape;850;p75"/>
          <p:cNvSpPr/>
          <p:nvPr/>
        </p:nvSpPr>
        <p:spPr>
          <a:xfrm>
            <a:off x="874274" y="1553272"/>
            <a:ext cx="1113484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&lt;html lang="zh-Hant-tw"&gt;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&lt;title&gt;修改產品&lt;/title&gt;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 src="https://code.jquery.com/jquery-3.3.1.js"&gt;&lt;/script&gt;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&lt;/head&gt;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&lt;h1&gt;修改產品&lt;/h1&gt;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&lt;form id="form"&gt;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&lt;label for="textfield"&gt;產品名稱：&lt;/label&gt;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type="text" id="productName" name="productName"&gt;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&lt;label for="textfield2"&gt;產品分類：&lt;/label&gt;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type="text" id="category" name="category"&gt;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856" name="Google Shape;856;p7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修改頁面</a:t>
            </a:r>
            <a:endParaRPr/>
          </a:p>
        </p:txBody>
      </p:sp>
      <p:sp>
        <p:nvSpPr>
          <p:cNvPr id="857" name="Google Shape;857;p76"/>
          <p:cNvSpPr/>
          <p:nvPr/>
        </p:nvSpPr>
        <p:spPr>
          <a:xfrm>
            <a:off x="874274" y="1614232"/>
            <a:ext cx="111348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&lt;label for="number"&gt;產品售價：&lt;/label&gt;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type="number" id="salePrice" name="salePrice"&gt;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type="button" id="submitbtn" value="送出"&gt;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&lt;/form&gt;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$(function(){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let urlParams = new URLSearchParams(window.location.search);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//console.log(urlParams.has('id'));//確認id存在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//console.log(urlParams.get('id'));//抓id值下來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863" name="Google Shape;863;p7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修改頁面</a:t>
            </a:r>
            <a:endParaRPr/>
          </a:p>
        </p:txBody>
      </p:sp>
      <p:sp>
        <p:nvSpPr>
          <p:cNvPr id="864" name="Google Shape;864;p77"/>
          <p:cNvSpPr/>
          <p:nvPr/>
        </p:nvSpPr>
        <p:spPr>
          <a:xfrm>
            <a:off x="874274" y="1553272"/>
            <a:ext cx="111348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if(urlParams.has('id')){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id=urlParams.get('id');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url: "http://localhost:8080/Test/restservices/product/search/id/"+id,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//查詢產品id的API網址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success: function(msg){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//請求成功後的所有資料放在msg中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//console.log(msg);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$("#productName").val(msg.name);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$("#category").val(msg.category);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$("#salePrice").val(msg.unitPrice);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871" name="Google Shape;871;p7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修改頁面</a:t>
            </a:r>
            <a:endParaRPr/>
          </a:p>
        </p:txBody>
      </p:sp>
      <p:sp>
        <p:nvSpPr>
          <p:cNvPr id="872" name="Google Shape;872;p78"/>
          <p:cNvSpPr/>
          <p:nvPr/>
        </p:nvSpPr>
        <p:spPr>
          <a:xfrm>
            <a:off x="874274" y="1492312"/>
            <a:ext cx="11134846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$('#submitbtn').click(function(msg){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"http://localhost:8080/Test/restservices/product/"+id,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//產品更新的API網址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type:"PUT",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//請求方式要用put方法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data:$('#form').serialize(),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//將form裡面所有input型態欄位全部抓出並</a:t>
            </a:r>
            <a:r>
              <a:rPr lang="en-US" sz="1800" b="0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序列化</a:t>
            </a:r>
            <a:endParaRPr sz="1800" b="0" i="0" u="sng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//請求成功後的所有資料放在msg中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if(msg.message=="成功"){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alert('修改成功!');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location.href='index.html';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//回到產品清單頁面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}else{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alert('失敗，請檢查是否填寫正確!');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&lt;/script&gt;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&lt;/html&gt;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879" name="Google Shape;879;p7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修改頁面</a:t>
            </a:r>
            <a:endParaRPr/>
          </a:p>
        </p:txBody>
      </p:sp>
      <p:pic>
        <p:nvPicPr>
          <p:cNvPr id="880" name="Google Shape;88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271" y="1564469"/>
            <a:ext cx="5144958" cy="94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9"/>
          <p:cNvPicPr preferRelativeResize="0"/>
          <p:nvPr/>
        </p:nvPicPr>
        <p:blipFill rotWithShape="1">
          <a:blip r:embed="rId4">
            <a:alphaModFix/>
          </a:blip>
          <a:srcRect t="7967"/>
          <a:stretch/>
        </p:blipFill>
        <p:spPr>
          <a:xfrm>
            <a:off x="983699" y="2595154"/>
            <a:ext cx="4502701" cy="364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79"/>
          <p:cNvPicPr preferRelativeResize="0"/>
          <p:nvPr/>
        </p:nvPicPr>
        <p:blipFill rotWithShape="1">
          <a:blip r:embed="rId5">
            <a:alphaModFix/>
          </a:blip>
          <a:srcRect l="541"/>
          <a:stretch/>
        </p:blipFill>
        <p:spPr>
          <a:xfrm>
            <a:off x="7010399" y="1564469"/>
            <a:ext cx="4007751" cy="11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192" y="4208386"/>
            <a:ext cx="5144958" cy="879847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79"/>
          <p:cNvSpPr/>
          <p:nvPr/>
        </p:nvSpPr>
        <p:spPr>
          <a:xfrm>
            <a:off x="2471054" y="2595154"/>
            <a:ext cx="3037115" cy="300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79"/>
          <p:cNvSpPr/>
          <p:nvPr/>
        </p:nvSpPr>
        <p:spPr>
          <a:xfrm>
            <a:off x="5159828" y="2003671"/>
            <a:ext cx="500740" cy="27144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  <p:sp>
        <p:nvSpPr>
          <p:cNvPr id="891" name="Google Shape;891;p8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刪除頁面</a:t>
            </a:r>
            <a:endParaRPr/>
          </a:p>
        </p:txBody>
      </p:sp>
      <p:sp>
        <p:nvSpPr>
          <p:cNvPr id="892" name="Google Shape;892;p80"/>
          <p:cNvSpPr/>
          <p:nvPr/>
        </p:nvSpPr>
        <p:spPr>
          <a:xfrm>
            <a:off x="1046617" y="1540448"/>
            <a:ext cx="1060268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&lt;html lang="zh-Hant-tw"&gt;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&lt;title&gt;刪除產品&lt;/title&gt;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 src="https://code.jquery.com/jquery-3.3.1.js"&gt;&lt;/script&gt;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&lt;/head&gt;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&lt;h1&gt;刪除產品&lt;/h1&gt;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&lt;p&gt;產品名稱：&lt;span id="productName"&gt;&lt;/span&gt;&lt;/p&gt;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&lt;p&gt;產品分類：&lt;span id="category"&gt;&lt;/span&gt;&lt;/p&gt;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&lt;p&gt;產品售價：&lt;span id="salePrice"&gt;&lt;/span&gt;&lt;/p&gt;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&lt;input type="button" id="submitbtn" value="確定刪除"&gt;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id;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第1層-建立專案</a:t>
            </a:r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 b="62142"/>
          <a:stretch/>
        </p:blipFill>
        <p:spPr>
          <a:xfrm>
            <a:off x="960309" y="1606648"/>
            <a:ext cx="6511338" cy="274554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/>
          <p:nvPr/>
        </p:nvSpPr>
        <p:spPr>
          <a:xfrm>
            <a:off x="1946029" y="2708501"/>
            <a:ext cx="691663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 t="85101"/>
          <a:stretch/>
        </p:blipFill>
        <p:spPr>
          <a:xfrm>
            <a:off x="5570409" y="5002822"/>
            <a:ext cx="5775196" cy="95836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9"/>
          <p:cNvSpPr/>
          <p:nvPr/>
        </p:nvSpPr>
        <p:spPr>
          <a:xfrm>
            <a:off x="9519137" y="5446868"/>
            <a:ext cx="899748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8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898" name="Google Shape;898;p8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刪除頁面</a:t>
            </a:r>
            <a:endParaRPr/>
          </a:p>
        </p:txBody>
      </p:sp>
      <p:sp>
        <p:nvSpPr>
          <p:cNvPr id="899" name="Google Shape;899;p81"/>
          <p:cNvSpPr/>
          <p:nvPr/>
        </p:nvSpPr>
        <p:spPr>
          <a:xfrm>
            <a:off x="1046617" y="1540448"/>
            <a:ext cx="1060268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$(function(){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urlParams = new URLSearchParams(window.location.search);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if(urlParams.has('id')){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id=urlParams.get('id');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"http://localhost:8080/Test/restservices/product/search/id/"+id,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//查詢產品id的API網址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//請求成功後的所有資料放在msg中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$("#productName").html(msg.name);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$("#category").html(msg.category);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$("#salePrice").html(msg.unitPrice);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905" name="Google Shape;905;p8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刪除頁面</a:t>
            </a:r>
            <a:endParaRPr/>
          </a:p>
        </p:txBody>
      </p:sp>
      <p:sp>
        <p:nvSpPr>
          <p:cNvPr id="906" name="Google Shape;906;p82"/>
          <p:cNvSpPr/>
          <p:nvPr/>
        </p:nvSpPr>
        <p:spPr>
          <a:xfrm>
            <a:off x="1046617" y="1540448"/>
            <a:ext cx="10602686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$('#submitbtn').click(function(msg){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"http://localhost:8080/Test/restservices/product/"+id,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//產品刪除的API網址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type:"DELETE",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//請求方式要用delete方法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if(msg.message=="成功"){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alert('刪除成功!');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location.href='index.html';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//回到產品清單頁面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}else{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alert('失敗，請檢查是否填寫正確!');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&lt;/script&gt;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&lt;/body&gt;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&lt;/html&gt;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271" y="2584268"/>
            <a:ext cx="4578898" cy="3660155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8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sp>
        <p:nvSpPr>
          <p:cNvPr id="914" name="Google Shape;914;p8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刪除頁面</a:t>
            </a:r>
            <a:endParaRPr/>
          </a:p>
        </p:txBody>
      </p:sp>
      <p:pic>
        <p:nvPicPr>
          <p:cNvPr id="915" name="Google Shape;915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71" y="1564469"/>
            <a:ext cx="5144958" cy="946264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83"/>
          <p:cNvSpPr/>
          <p:nvPr/>
        </p:nvSpPr>
        <p:spPr>
          <a:xfrm>
            <a:off x="5159828" y="2003671"/>
            <a:ext cx="500740" cy="27144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83"/>
          <p:cNvSpPr/>
          <p:nvPr/>
        </p:nvSpPr>
        <p:spPr>
          <a:xfrm>
            <a:off x="2471054" y="2606040"/>
            <a:ext cx="3037115" cy="300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8" name="Google Shape;918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3687" y="1564469"/>
            <a:ext cx="4643542" cy="134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6771" y="3464641"/>
            <a:ext cx="5844268" cy="279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8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多張資料表Join</a:t>
            </a:r>
            <a:endParaRPr/>
          </a:p>
        </p:txBody>
      </p:sp>
      <p:sp>
        <p:nvSpPr>
          <p:cNvPr id="925" name="Google Shape;925;p8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sp>
        <p:nvSpPr>
          <p:cNvPr id="926" name="Google Shape;926;p8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8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932" name="Google Shape;932;p8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建立複合類別</a:t>
            </a:r>
            <a:endParaRPr/>
          </a:p>
        </p:txBody>
      </p:sp>
      <p:pic>
        <p:nvPicPr>
          <p:cNvPr id="933" name="Google Shape;933;p85"/>
          <p:cNvPicPr preferRelativeResize="0"/>
          <p:nvPr/>
        </p:nvPicPr>
        <p:blipFill rotWithShape="1">
          <a:blip r:embed="rId3">
            <a:alphaModFix/>
          </a:blip>
          <a:srcRect r="20236"/>
          <a:stretch/>
        </p:blipFill>
        <p:spPr>
          <a:xfrm>
            <a:off x="760986" y="1574558"/>
            <a:ext cx="4696232" cy="2185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85"/>
          <p:cNvSpPr/>
          <p:nvPr/>
        </p:nvSpPr>
        <p:spPr>
          <a:xfrm>
            <a:off x="2188724" y="3912373"/>
            <a:ext cx="1079770" cy="60412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85"/>
          <p:cNvSpPr/>
          <p:nvPr/>
        </p:nvSpPr>
        <p:spPr>
          <a:xfrm>
            <a:off x="3268494" y="5282690"/>
            <a:ext cx="1079770" cy="60412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85"/>
          <p:cNvSpPr/>
          <p:nvPr/>
        </p:nvSpPr>
        <p:spPr>
          <a:xfrm>
            <a:off x="1111386" y="5282691"/>
            <a:ext cx="1079770" cy="60412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7" name="Google Shape;937;p85"/>
          <p:cNvCxnSpPr>
            <a:stCxn id="934" idx="2"/>
            <a:endCxn id="935" idx="0"/>
          </p:cNvCxnSpPr>
          <p:nvPr/>
        </p:nvCxnSpPr>
        <p:spPr>
          <a:xfrm rot="-5400000" flipH="1">
            <a:off x="2885359" y="4359752"/>
            <a:ext cx="766200" cy="1079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8" name="Google Shape;938;p85"/>
          <p:cNvCxnSpPr>
            <a:stCxn id="934" idx="2"/>
            <a:endCxn id="936" idx="0"/>
          </p:cNvCxnSpPr>
          <p:nvPr/>
        </p:nvCxnSpPr>
        <p:spPr>
          <a:xfrm rot="5400000">
            <a:off x="1806859" y="4360952"/>
            <a:ext cx="766200" cy="1077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9" name="Google Shape;939;p85"/>
          <p:cNvSpPr txBox="1"/>
          <p:nvPr/>
        </p:nvSpPr>
        <p:spPr>
          <a:xfrm>
            <a:off x="1837345" y="4204390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85"/>
          <p:cNvSpPr txBox="1"/>
          <p:nvPr/>
        </p:nvSpPr>
        <p:spPr>
          <a:xfrm>
            <a:off x="1241526" y="491627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85"/>
          <p:cNvSpPr txBox="1"/>
          <p:nvPr/>
        </p:nvSpPr>
        <p:spPr>
          <a:xfrm>
            <a:off x="3855031" y="492276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85"/>
          <p:cNvSpPr txBox="1"/>
          <p:nvPr/>
        </p:nvSpPr>
        <p:spPr>
          <a:xfrm>
            <a:off x="3268494" y="4175780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3" name="Google Shape;943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5214" y="3759918"/>
            <a:ext cx="6743002" cy="2613765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85"/>
          <p:cNvSpPr txBox="1"/>
          <p:nvPr/>
        </p:nvSpPr>
        <p:spPr>
          <a:xfrm>
            <a:off x="5992238" y="2256783"/>
            <a:ext cx="48013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使用方式：在該類別內產生關係類別的物件。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85"/>
          <p:cNvSpPr/>
          <p:nvPr/>
        </p:nvSpPr>
        <p:spPr>
          <a:xfrm>
            <a:off x="5279600" y="5886819"/>
            <a:ext cx="4605180" cy="24728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85"/>
          <p:cNvSpPr/>
          <p:nvPr/>
        </p:nvSpPr>
        <p:spPr>
          <a:xfrm>
            <a:off x="1111386" y="3339359"/>
            <a:ext cx="1617223" cy="18826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85"/>
          <p:cNvSpPr/>
          <p:nvPr/>
        </p:nvSpPr>
        <p:spPr>
          <a:xfrm>
            <a:off x="1111386" y="3542865"/>
            <a:ext cx="1617223" cy="20236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85"/>
          <p:cNvSpPr/>
          <p:nvPr/>
        </p:nvSpPr>
        <p:spPr>
          <a:xfrm>
            <a:off x="5279600" y="6126402"/>
            <a:ext cx="4605180" cy="24728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8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  <p:sp>
        <p:nvSpPr>
          <p:cNvPr id="954" name="Google Shape;954;p8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Sheet類別</a:t>
            </a:r>
            <a:endParaRPr/>
          </a:p>
        </p:txBody>
      </p:sp>
      <p:sp>
        <p:nvSpPr>
          <p:cNvPr id="955" name="Google Shape;955;p86"/>
          <p:cNvSpPr/>
          <p:nvPr/>
        </p:nvSpPr>
        <p:spPr>
          <a:xfrm>
            <a:off x="997187" y="1606242"/>
            <a:ext cx="923965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java.io.Serializable;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java.sql.Date;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class Sheet implements Serializable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private static final long serialVersionUID = 6826191735682596960L;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//自己這張表的屬性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private int sheet_id;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private Date sheet_date;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private String sheet_number;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//複合設計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public Product p = new Product();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//產生product物件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public Custom c=new Custom();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//產生custom物件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public Sheet() {}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//沒用的預設建構子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sp>
        <p:nvSpPr>
          <p:cNvPr id="961" name="Google Shape;961;p8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Sheet類別</a:t>
            </a:r>
            <a:endParaRPr/>
          </a:p>
        </p:txBody>
      </p:sp>
      <p:sp>
        <p:nvSpPr>
          <p:cNvPr id="962" name="Google Shape;962;p87"/>
          <p:cNvSpPr/>
          <p:nvPr/>
        </p:nvSpPr>
        <p:spPr>
          <a:xfrm>
            <a:off x="997187" y="1536792"/>
            <a:ext cx="923965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//sheet裡的set、get方法*********************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int getsheet_id()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	return 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.sheet_id;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… 剩下的屬性set、get方法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//product裡的set、get方法*******************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int getProductId()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return 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p.getId();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… 剩下的屬性set、get方法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//custom裡的set、get方法*******************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public int getcustom_id()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return 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c.getcustom_id();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… 剩下的屬性set、get方法</a:t>
            </a:r>
            <a:endParaRPr/>
          </a:p>
        </p:txBody>
      </p:sp>
      <p:sp>
        <p:nvSpPr>
          <p:cNvPr id="963" name="Google Shape;963;p87"/>
          <p:cNvSpPr/>
          <p:nvPr/>
        </p:nvSpPr>
        <p:spPr>
          <a:xfrm>
            <a:off x="1417758" y="3150050"/>
            <a:ext cx="4936743" cy="30983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969" name="Google Shape;969;p8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SheetResource類別(擷取部分)</a:t>
            </a:r>
            <a:endParaRPr/>
          </a:p>
        </p:txBody>
      </p:sp>
      <p:sp>
        <p:nvSpPr>
          <p:cNvPr id="970" name="Google Shape;970;p88"/>
          <p:cNvSpPr/>
          <p:nvPr/>
        </p:nvSpPr>
        <p:spPr>
          <a:xfrm>
            <a:off x="866828" y="1667659"/>
            <a:ext cx="1105382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【1.全部查詢功能】限用GET方法、設定URL規則、設定回應類型JSON格式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@GET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@Path("search")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沒有參數=&gt;全部查詢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@Produces(MediaType.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Sheet[] searchALL() throws Exception {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回傳類型為該物件陣列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DbConnection database = new DbConnection();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建立資料庫物件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Statement statement = database.getConnection(); 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從資料庫物件取得連線並存入物件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try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ResultSet rs = statement.executeQuery(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執行查詢，並將查詢後結果存入</a:t>
            </a:r>
            <a:r>
              <a:rPr lang="en-US" sz="1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rs物件(2D)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"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SELECT * FROM `sheet` inner join `custom` on `sheet`.`custom_id`=`custom`.`custom_id` 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inner join `product` on `product`.`product_id`=`sheet`.`product_id`;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SQL語法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while (rs.next()) 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用while一次取一筆資料出來(所有資料皆會取出 2D-&gt;1D)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Sheet s = new Sheet();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產生Product物件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將對應的資料欄位的值 存入(set方法) 物件中對應的屬性，注意屬性[類型]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s.setsheet_id(rs.getInt("sheet_id"));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976" name="Google Shape;976;p8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SheetResource類別(擷取部分)</a:t>
            </a:r>
            <a:endParaRPr/>
          </a:p>
        </p:txBody>
      </p:sp>
      <p:sp>
        <p:nvSpPr>
          <p:cNvPr id="977" name="Google Shape;977;p89"/>
          <p:cNvSpPr/>
          <p:nvPr/>
        </p:nvSpPr>
        <p:spPr>
          <a:xfrm>
            <a:off x="866828" y="1621359"/>
            <a:ext cx="1105382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s.setsheet_date(rs.getDate("sheet_date"));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s.setsheet_number(rs.getString("sheet_number"));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s.setProductId(rs.getInt("product_id"));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s.setProductName(rs.getString("productName"));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s.setProductUnitPrice(rs.getDouble("salePrice"));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s.setProductCategory(rs.getString("category"));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s.setcustom_id(rs.getInt("custom_id"));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s.setcustom_name(rs.getString("custom_name"));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sheetList.add(s);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將該Sheet物件存入sheetList陣列清單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 catch (Exception e) {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若有錯誤，顯示錯誤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throw 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回傳給前端 所有物件清單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return (Sheet[]) sheetList.toArray(new Sheet[sheetList.size()]);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89"/>
          <p:cNvSpPr/>
          <p:nvPr/>
        </p:nvSpPr>
        <p:spPr>
          <a:xfrm>
            <a:off x="2204837" y="2212500"/>
            <a:ext cx="5376581" cy="165344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9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985" name="Google Shape;985;p9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SheetResource類別(擷取部分)</a:t>
            </a:r>
            <a:endParaRPr/>
          </a:p>
        </p:txBody>
      </p:sp>
      <p:sp>
        <p:nvSpPr>
          <p:cNvPr id="986" name="Google Shape;986;p90"/>
          <p:cNvSpPr/>
          <p:nvPr/>
        </p:nvSpPr>
        <p:spPr>
          <a:xfrm>
            <a:off x="706052" y="1533195"/>
            <a:ext cx="11019099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【4.新增功能】限用POST方法、設定URL規則、設定回應類型JSON格式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@POST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@Path("/")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@Produces(MediaType.</a:t>
            </a: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APPLICATION_JSON)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Status insert( </a:t>
            </a: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抓formData參數列的值，存入對應的變數中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@FormParam("sheet_date") Date sheet_date, @FormParam("sheet_number") String sheet_number,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@FormParam("custom_id") int custom_id,@FormParam("product_id") int product_id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throws Exception {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DbConnection database = new DbConnection();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建立資料庫物件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 statement = database.getConnection();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從資料庫物件取得連線並存入物件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 rs = 0;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執行結果</a:t>
            </a:r>
            <a:endParaRPr sz="1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rs = statement.executeUpdate(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資料可能有變動 Query=&gt;Update方法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"insert into `sheet` (`sheet_date`,`sheet_number`,`custom_id`,`product_id`) values " +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"('"+sheet_date+"','"+sheet_number+"','"+custom_id+"','"+product_id+"');");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SQL語法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catch (Exception e) { </a:t>
            </a:r>
            <a:r>
              <a:rPr lang="en-US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若有錯誤，顯示錯誤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throw e;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return new Status("Result", rs &gt; 0 ? "成功" : "失敗"); // 回傳結果 三元運算子 條件?T:F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90"/>
          <p:cNvSpPr txBox="1"/>
          <p:nvPr/>
        </p:nvSpPr>
        <p:spPr>
          <a:xfrm>
            <a:off x="0" y="650688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90"/>
          <p:cNvSpPr/>
          <p:nvPr/>
        </p:nvSpPr>
        <p:spPr>
          <a:xfrm>
            <a:off x="2100664" y="4747356"/>
            <a:ext cx="7841989" cy="5075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90"/>
          <p:cNvSpPr txBox="1"/>
          <p:nvPr/>
        </p:nvSpPr>
        <p:spPr>
          <a:xfrm>
            <a:off x="9982198" y="4654741"/>
            <a:ext cx="16671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依照資料表欄位新增資料，關聯類別只會insert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id值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875" y="1743075"/>
            <a:ext cx="80962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第1層-建立套件</a:t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6872652" y="4708312"/>
            <a:ext cx="1189894" cy="3688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1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995" name="Google Shape;995;p91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sheet_list頁面(擷取部分)</a:t>
            </a:r>
            <a:endParaRPr/>
          </a:p>
        </p:txBody>
      </p:sp>
      <p:sp>
        <p:nvSpPr>
          <p:cNvPr id="996" name="Google Shape;996;p91"/>
          <p:cNvSpPr/>
          <p:nvPr/>
        </p:nvSpPr>
        <p:spPr>
          <a:xfrm>
            <a:off x="1295401" y="1767932"/>
            <a:ext cx="684160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&lt;p&gt;&lt;input type="button" value="新增" id="insert_btn"&gt;&lt;/p&gt;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&lt;table id="example" class="display" style="width:100%"&gt;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&lt;thead&gt;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&lt;tr&gt;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&lt;th&gt;訂單編號&lt;/th&gt;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&lt;th&gt;訂單日期&lt;/th&gt;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&lt;th&gt;產品名稱&lt;/th&gt;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&lt;th&gt;產品分類&lt;/th&gt;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&lt;th&gt;產品售價&lt;/th&gt;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&lt;th&gt;顧客姓名&lt;/th&gt;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&lt;th&gt;功能&lt;/th&gt;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&lt;/tr&gt;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&lt;/thead&gt;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&lt;/table&gt;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92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1002" name="Google Shape;1002;p92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sheet_list頁面(擷取部分)</a:t>
            </a:r>
            <a:endParaRPr/>
          </a:p>
        </p:txBody>
      </p:sp>
      <p:sp>
        <p:nvSpPr>
          <p:cNvPr id="1003" name="Google Shape;1003;p92"/>
          <p:cNvSpPr/>
          <p:nvPr/>
        </p:nvSpPr>
        <p:spPr>
          <a:xfrm>
            <a:off x="797380" y="1596225"/>
            <a:ext cx="1108214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page  ="sheet";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//設定頁面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table;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url: "http://localhost:8080/Test/restservices/sheet/search",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success: function(msg){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table = $('#example').DataTable({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language: {url: "http://localhost:8080/Test/dataTables.zh-tw.txt"},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data:msg,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columns: [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"sheet_number" },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"sheet_date" , render: function (data, type, obj, meta)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{        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		return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data.slice(0,data.length-1);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//處理日期格式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},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{ "data": "productName" },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3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  <p:sp>
        <p:nvSpPr>
          <p:cNvPr id="1010" name="Google Shape;1010;p93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sheet_list頁面(擷取部分)</a:t>
            </a:r>
            <a:endParaRPr/>
          </a:p>
        </p:txBody>
      </p:sp>
      <p:sp>
        <p:nvSpPr>
          <p:cNvPr id="1011" name="Google Shape;1011;p93"/>
          <p:cNvSpPr/>
          <p:nvPr/>
        </p:nvSpPr>
        <p:spPr>
          <a:xfrm>
            <a:off x="797380" y="1538350"/>
            <a:ext cx="11082144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0588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"productCategory" },</a:t>
            </a:r>
            <a:endParaRPr/>
          </a:p>
          <a:p>
            <a:pPr marL="890588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"productUnitPrice" },</a:t>
            </a:r>
            <a:endParaRPr/>
          </a:p>
          <a:p>
            <a:pPr marL="890588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"custom_name" },</a:t>
            </a:r>
            <a:endParaRPr/>
          </a:p>
          <a:p>
            <a:pPr marL="890588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 "data": "sheet_id" , render: function (data, type, obj, meta)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var s = "&lt;input class='data_btn' type='button' value='編輯' data-type='edit' data-id='" +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data + "'&gt;&lt;br&gt;&lt;input class='data_btn' type='button' value='刪除' data-type='delete'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data-id='" + data + "'&gt;";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return s;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0588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1813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]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setTimeout(clickValue,300);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setTimeout(clickValue,1500);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93"/>
          <p:cNvSpPr txBox="1"/>
          <p:nvPr/>
        </p:nvSpPr>
        <p:spPr>
          <a:xfrm>
            <a:off x="0" y="650688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94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1018" name="Google Shape;1018;p94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sheet_create頁面(擷取部分)</a:t>
            </a:r>
            <a:endParaRPr/>
          </a:p>
        </p:txBody>
      </p:sp>
      <p:sp>
        <p:nvSpPr>
          <p:cNvPr id="1019" name="Google Shape;1019;p94"/>
          <p:cNvSpPr/>
          <p:nvPr/>
        </p:nvSpPr>
        <p:spPr>
          <a:xfrm>
            <a:off x="857841" y="1700656"/>
            <a:ext cx="1068212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&lt;form id="form"&gt;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&lt;label for="number"&gt;訂單編號：&lt;/label&gt;&lt;input type="text" id="sheet_number" name="sheet_number"&gt;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&lt;label for="textfield2"&gt;訂單日期：&lt;/label&gt;&lt;input type="date" id="sheet_date" name="sheet_date"&gt;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產品名稱：&lt;select id="product_id" name="product_id"&gt;&lt;/select&gt;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&lt;p&gt;客戶：&lt;select id="custom_id" name="custom_id"&gt;&lt;/select&gt;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&lt;input type="button" id="submitbtn" value="送出"&gt;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&lt;/form&gt;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95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1025" name="Google Shape;1025;p95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sheet_create頁面(擷取部分)</a:t>
            </a:r>
            <a:endParaRPr/>
          </a:p>
        </p:txBody>
      </p:sp>
      <p:sp>
        <p:nvSpPr>
          <p:cNvPr id="1026" name="Google Shape;1026;p95"/>
          <p:cNvSpPr/>
          <p:nvPr/>
        </p:nvSpPr>
        <p:spPr>
          <a:xfrm>
            <a:off x="965522" y="1922218"/>
            <a:ext cx="1082622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&lt;script&gt;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//顯示所有產品清單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"http://localhost:8080/Test/restservices/product/search",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msg.forEach(function(element){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$('#product_id').append("&lt;option value='"+element.id+"'&gt;"+element.name+"&lt;/option&gt;");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96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1033" name="Google Shape;1033;p96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sheet_create頁面(擷取部分)</a:t>
            </a:r>
            <a:endParaRPr/>
          </a:p>
        </p:txBody>
      </p:sp>
      <p:sp>
        <p:nvSpPr>
          <p:cNvPr id="1034" name="Google Shape;1034;p96"/>
          <p:cNvSpPr/>
          <p:nvPr/>
        </p:nvSpPr>
        <p:spPr>
          <a:xfrm>
            <a:off x="1094424" y="1998418"/>
            <a:ext cx="1082622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//顯示所有客戶清單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"http://localhost:8080/Test/restservices/custom/search",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msg.forEach(function(element){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$('#custom_id').append("&lt;option value='"+element.custom_id+"'&gt;"+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element.custom_name+"&lt;/option&gt;");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96"/>
          <p:cNvSpPr txBox="1"/>
          <p:nvPr/>
        </p:nvSpPr>
        <p:spPr>
          <a:xfrm>
            <a:off x="0" y="650688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7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1041" name="Google Shape;1041;p97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sheet_edit頁面(擷取部分)</a:t>
            </a:r>
            <a:endParaRPr/>
          </a:p>
        </p:txBody>
      </p:sp>
      <p:sp>
        <p:nvSpPr>
          <p:cNvPr id="1042" name="Google Shape;1042;p97"/>
          <p:cNvSpPr/>
          <p:nvPr/>
        </p:nvSpPr>
        <p:spPr>
          <a:xfrm>
            <a:off x="719251" y="1704767"/>
            <a:ext cx="1103376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&lt;form id="form"&gt;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&lt;p&gt;產品名稱：&lt;select id="product_id" name="product_id"&gt;&lt;/select&gt;&lt;/p&gt;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&lt;label for="textfield2"&gt;訂單日期：&lt;/label&gt;&lt;input type="date" id="sheet_date" name="sheet_date"&gt;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&lt;label for="number"&gt;訂單編號：&lt;/label&gt;&lt;input type="text" id="sheet_number" name="sheet_number"&gt;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&lt;p&gt;客戶：&lt;select id="custom_id" name="custom_id"&gt;&lt;/select&gt;&lt;/p&gt;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&lt;p&gt;&lt;input type="button" id="submitbtn" value="送出"&gt;&lt;/p&gt;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&lt;/form&gt;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98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  <p:sp>
        <p:nvSpPr>
          <p:cNvPr id="1048" name="Google Shape;1048;p98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sheet_edit頁面(擷取部分)</a:t>
            </a:r>
            <a:endParaRPr/>
          </a:p>
        </p:txBody>
      </p:sp>
      <p:sp>
        <p:nvSpPr>
          <p:cNvPr id="1049" name="Google Shape;1049;p98"/>
          <p:cNvSpPr/>
          <p:nvPr/>
        </p:nvSpPr>
        <p:spPr>
          <a:xfrm>
            <a:off x="835228" y="1492312"/>
            <a:ext cx="1052154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id;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$(function(){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urlParams = new URLSearchParams(window.location.search);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if(urlParams.has('id')){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id=urlParams.get('id');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custom_id;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//空的顧客id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 productId;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//空的產品id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"http://localhost:8080/Test/restservices/sheet/search/id/"+id,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$("#sheet_number").val(msg.sheet_number);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$("#sheet_date").val(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msg.sheet_date.slice(0,msg.sheet_date.length-1)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//處理日期格式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custom_id=msg.custom_id;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//將資料庫的顧客id存入變數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productId=msg.productId; 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//將資料庫的產品id存入變數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99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  <p:sp>
        <p:nvSpPr>
          <p:cNvPr id="1055" name="Google Shape;1055;p99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sheet_edit頁面(擷取部分)</a:t>
            </a:r>
            <a:endParaRPr/>
          </a:p>
        </p:txBody>
      </p:sp>
      <p:sp>
        <p:nvSpPr>
          <p:cNvPr id="1056" name="Google Shape;1056;p99"/>
          <p:cNvSpPr/>
          <p:nvPr/>
        </p:nvSpPr>
        <p:spPr>
          <a:xfrm>
            <a:off x="1005840" y="1755845"/>
            <a:ext cx="10363199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//顯示所有產品清單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"http://localhost:8080/Test/restservices/product/search",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msg.forEach(function(element){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//資料庫的產品id若等於下拉式選單的其中一個，則顯示selected，讓他被選中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$('#product_id').append("&lt;option value='"+element.id+"' 	"+((productId==element.id)?"selected":"")+"&gt;"+element.name+"&lt;/option&gt;");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});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00"/>
          <p:cNvSpPr txBox="1">
            <a:spLocks noGrp="1"/>
          </p:cNvSpPr>
          <p:nvPr>
            <p:ph type="sldNum" idx="12"/>
          </p:nvPr>
        </p:nvSpPr>
        <p:spPr>
          <a:xfrm>
            <a:off x="11649303" y="6506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  <p:sp>
        <p:nvSpPr>
          <p:cNvPr id="1063" name="Google Shape;1063;p100"/>
          <p:cNvSpPr txBox="1">
            <a:spLocks noGrp="1"/>
          </p:cNvSpPr>
          <p:nvPr>
            <p:ph type="title"/>
          </p:nvPr>
        </p:nvSpPr>
        <p:spPr>
          <a:xfrm>
            <a:off x="1295402" y="668621"/>
            <a:ext cx="9601196" cy="82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sheet_edit頁面(擷取部分)</a:t>
            </a:r>
            <a:endParaRPr/>
          </a:p>
        </p:txBody>
      </p:sp>
      <p:sp>
        <p:nvSpPr>
          <p:cNvPr id="1064" name="Google Shape;1064;p100"/>
          <p:cNvSpPr/>
          <p:nvPr/>
        </p:nvSpPr>
        <p:spPr>
          <a:xfrm>
            <a:off x="865708" y="1750661"/>
            <a:ext cx="1059477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//顯示所有客戶清單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$.ajax({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url: "http://localhost:8080/Test/restservices/custom/search",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success: function(msg){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//填入資料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msg.forEach(function(element){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//資料庫的顧客id若等於下拉式選單的其中一個，則顯示selected，讓他被選中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$('#custom_id').append("&lt;option value='"+element.custom_id+"' 	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"+((custom_id==element.custom_id)?"selected":"")+"&gt;"+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element.custom_name+"&lt;/option&gt;");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});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100"/>
          <p:cNvSpPr txBox="1"/>
          <p:nvPr/>
        </p:nvSpPr>
        <p:spPr>
          <a:xfrm>
            <a:off x="0" y="6506883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完整code可看備忘搞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有機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19272</Words>
  <Application>Microsoft Office PowerPoint</Application>
  <PresentationFormat>寬螢幕</PresentationFormat>
  <Paragraphs>2902</Paragraphs>
  <Slides>128</Slides>
  <Notes>128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128</vt:i4>
      </vt:variant>
    </vt:vector>
  </HeadingPairs>
  <TitlesOfParts>
    <vt:vector size="131" baseType="lpstr">
      <vt:lpstr>Arial</vt:lpstr>
      <vt:lpstr>Calibri</vt:lpstr>
      <vt:lpstr>有機</vt:lpstr>
      <vt:lpstr>Java  RESTful Web Service</vt:lpstr>
      <vt:lpstr>目錄</vt:lpstr>
      <vt:lpstr>一、Web Service(後端)</vt:lpstr>
      <vt:lpstr>程式環境/軟體下載</vt:lpstr>
      <vt:lpstr>程式架構說明</vt:lpstr>
      <vt:lpstr>程式架構說明</vt:lpstr>
      <vt:lpstr>第1層-建立專案</vt:lpstr>
      <vt:lpstr>第1層-建立專案</vt:lpstr>
      <vt:lpstr>第1層-建立套件</vt:lpstr>
      <vt:lpstr>第1層-建立套件</vt:lpstr>
      <vt:lpstr>將JAX-RS加入函式庫</vt:lpstr>
      <vt:lpstr>將JAX-RS加入函式庫</vt:lpstr>
      <vt:lpstr>將Jackson加入函式庫</vt:lpstr>
      <vt:lpstr>將Jackson加入函式庫</vt:lpstr>
      <vt:lpstr>設定Project Facets</vt:lpstr>
      <vt:lpstr>jar引用至專案</vt:lpstr>
      <vt:lpstr>jar引用至專案</vt:lpstr>
      <vt:lpstr>jar引用至專案</vt:lpstr>
      <vt:lpstr>設定Deployment Assembly</vt:lpstr>
      <vt:lpstr>設定Deployment Assembly</vt:lpstr>
      <vt:lpstr>第2層-建立Services類別</vt:lpstr>
      <vt:lpstr>第2層-建立Services類別</vt:lpstr>
      <vt:lpstr>第2層-建立Services類別</vt:lpstr>
      <vt:lpstr>建立Status類別</vt:lpstr>
      <vt:lpstr>建立Status類別</vt:lpstr>
      <vt:lpstr>補充說明：JSON格式</vt:lpstr>
      <vt:lpstr>建立DbConnection類別</vt:lpstr>
      <vt:lpstr>建立DbConnection類別</vt:lpstr>
      <vt:lpstr>第5層-建立物件類別</vt:lpstr>
      <vt:lpstr>第5層-建立物件類別</vt:lpstr>
      <vt:lpstr>第5層-建立物件類別</vt:lpstr>
      <vt:lpstr>SQL語法</vt:lpstr>
      <vt:lpstr>Rest設計架構風格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第4層-建立Resource類別</vt:lpstr>
      <vt:lpstr>匯出WAR檔</vt:lpstr>
      <vt:lpstr>匯出WAR檔</vt:lpstr>
      <vt:lpstr>進入Tomcat管理介面</vt:lpstr>
      <vt:lpstr>匯入WAR檔</vt:lpstr>
      <vt:lpstr>CURD實際測試</vt:lpstr>
      <vt:lpstr>CURD實際測試</vt:lpstr>
      <vt:lpstr>CURD實際測試</vt:lpstr>
      <vt:lpstr>CURD實際測試</vt:lpstr>
      <vt:lpstr>CURD實際測試</vt:lpstr>
      <vt:lpstr>CURD實際測試</vt:lpstr>
      <vt:lpstr>CURD實際測試</vt:lpstr>
      <vt:lpstr>二、RWD(前端)</vt:lpstr>
      <vt:lpstr>RWD簡介</vt:lpstr>
      <vt:lpstr>HTML與CSS</vt:lpstr>
      <vt:lpstr>三、前後端串接</vt:lpstr>
      <vt:lpstr>JavaScript與jQuery</vt:lpstr>
      <vt:lpstr>建立HTML檔</vt:lpstr>
      <vt:lpstr>產品清單頁面</vt:lpstr>
      <vt:lpstr>產品清單頁面</vt:lpstr>
      <vt:lpstr>產品清單頁面</vt:lpstr>
      <vt:lpstr>產品清單頁面</vt:lpstr>
      <vt:lpstr>產品清單頁面</vt:lpstr>
      <vt:lpstr>補充：DataTable中文化</vt:lpstr>
      <vt:lpstr>新增頁面</vt:lpstr>
      <vt:lpstr>新增頁面</vt:lpstr>
      <vt:lpstr>新增頁面</vt:lpstr>
      <vt:lpstr>新增頁面</vt:lpstr>
      <vt:lpstr>修改頁面</vt:lpstr>
      <vt:lpstr>修改頁面</vt:lpstr>
      <vt:lpstr>修改頁面</vt:lpstr>
      <vt:lpstr>修改頁面</vt:lpstr>
      <vt:lpstr>修改頁面</vt:lpstr>
      <vt:lpstr>刪除頁面</vt:lpstr>
      <vt:lpstr>刪除頁面</vt:lpstr>
      <vt:lpstr>刪除頁面</vt:lpstr>
      <vt:lpstr>刪除頁面</vt:lpstr>
      <vt:lpstr>多張資料表Join</vt:lpstr>
      <vt:lpstr>建立複合類別</vt:lpstr>
      <vt:lpstr>Sheet類別</vt:lpstr>
      <vt:lpstr>Sheet類別</vt:lpstr>
      <vt:lpstr>SheetResource類別(擷取部分)</vt:lpstr>
      <vt:lpstr>SheetResource類別(擷取部分)</vt:lpstr>
      <vt:lpstr>SheetResource類別(擷取部分)</vt:lpstr>
      <vt:lpstr>sheet_list頁面(擷取部分)</vt:lpstr>
      <vt:lpstr>sheet_list頁面(擷取部分)</vt:lpstr>
      <vt:lpstr>sheet_list頁面(擷取部分)</vt:lpstr>
      <vt:lpstr>sheet_create頁面(擷取部分)</vt:lpstr>
      <vt:lpstr>sheet_create頁面(擷取部分)</vt:lpstr>
      <vt:lpstr>sheet_create頁面(擷取部分)</vt:lpstr>
      <vt:lpstr>sheet_edit頁面(擷取部分)</vt:lpstr>
      <vt:lpstr>sheet_edit頁面(擷取部分)</vt:lpstr>
      <vt:lpstr>sheet_edit頁面(擷取部分)</vt:lpstr>
      <vt:lpstr>sheet_edit頁面(擷取部分)</vt:lpstr>
      <vt:lpstr>sheet_delete頁面</vt:lpstr>
      <vt:lpstr>sheet_delete頁面</vt:lpstr>
      <vt:lpstr>身分驗證-JWT</vt:lpstr>
      <vt:lpstr>下載JJWT與更新檔</vt:lpstr>
      <vt:lpstr>建立金鑰</vt:lpstr>
      <vt:lpstr>JWTToken類別</vt:lpstr>
      <vt:lpstr>JWTToken類別</vt:lpstr>
      <vt:lpstr>JWTToken類別</vt:lpstr>
      <vt:lpstr>JWTAuthFilter類別</vt:lpstr>
      <vt:lpstr>AuthResourse類別</vt:lpstr>
      <vt:lpstr>AuthResourse類別</vt:lpstr>
      <vt:lpstr>AuthResourse類別</vt:lpstr>
      <vt:lpstr>AuthResourse類別</vt:lpstr>
      <vt:lpstr>AuthResourse類別</vt:lpstr>
      <vt:lpstr>ProductResource類別微調</vt:lpstr>
      <vt:lpstr>Postman測試</vt:lpstr>
      <vt:lpstr>Postman測試</vt:lpstr>
      <vt:lpstr>Postman測試</vt:lpstr>
      <vt:lpstr>Postman測試</vt:lpstr>
      <vt:lpstr>登入頁面</vt:lpstr>
      <vt:lpstr>登入頁面</vt:lpstr>
      <vt:lpstr>登入頁面</vt:lpstr>
      <vt:lpstr>產品清單頁面</vt:lpstr>
      <vt:lpstr>產品清單頁面</vt:lpstr>
      <vt:lpstr>登出</vt:lpstr>
      <vt:lpstr>補充：同時新增2張表</vt:lpstr>
      <vt:lpstr>補充：新增例外insert</vt:lpstr>
      <vt:lpstr>補充：新增例外insert</vt:lpstr>
      <vt:lpstr>~練習時間~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 RESTful Web Service</dc:title>
  <dc:creator>L</dc:creator>
  <cp:lastModifiedBy>User</cp:lastModifiedBy>
  <cp:revision>1</cp:revision>
  <dcterms:created xsi:type="dcterms:W3CDTF">2019-12-14T09:11:15Z</dcterms:created>
  <dcterms:modified xsi:type="dcterms:W3CDTF">2022-03-31T09:32:06Z</dcterms:modified>
</cp:coreProperties>
</file>